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3"/>
  </p:notesMasterIdLst>
  <p:sldIdLst>
    <p:sldId id="257"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68" userDrawn="1">
          <p15:clr>
            <a:srgbClr val="A4A3A4"/>
          </p15:clr>
        </p15:guide>
        <p15:guide id="5" orient="horz" pos="12563" userDrawn="1">
          <p15:clr>
            <a:srgbClr val="A4A3A4"/>
          </p15:clr>
        </p15:guide>
        <p15:guide id="6" pos="1382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558C"/>
    <a:srgbClr val="990000"/>
    <a:srgbClr val="1E6093"/>
    <a:srgbClr val="FFFFFF"/>
    <a:srgbClr val="E7E7EF"/>
    <a:srgbClr val="141464"/>
    <a:srgbClr val="000066"/>
    <a:srgbClr val="CC3300"/>
    <a:srgbClr val="F6F3CC"/>
    <a:srgbClr val="F8CA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311295-5547-5E43-807B-3EA6B63941E4}" v="69" dt="2024-02-07T17:29:07.257"/>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97" autoAdjust="0"/>
    <p:restoredTop sz="95110" autoAdjust="0"/>
  </p:normalViewPr>
  <p:slideViewPr>
    <p:cSldViewPr snapToGrid="0" showGuides="1">
      <p:cViewPr varScale="1">
        <p:scale>
          <a:sx n="26" d="100"/>
          <a:sy n="26" d="100"/>
        </p:scale>
        <p:origin x="2216" y="344"/>
      </p:cViewPr>
      <p:guideLst>
        <p:guide orient="horz" pos="3068"/>
        <p:guide orient="horz" pos="12563"/>
        <p:guide pos="1382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0E3138-58E5-40D9-BAAB-DC6D3C8BD2BD}" type="datetimeFigureOut">
              <a:rPr lang="zh-CN" altLang="en-US" smtClean="0"/>
              <a:t>2024/5/24</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A64C20-4FA1-49CB-92DB-360682671853}" type="slidenum">
              <a:rPr lang="zh-CN" altLang="en-US" smtClean="0"/>
              <a:t>‹#›</a:t>
            </a:fld>
            <a:endParaRPr lang="zh-CN" altLang="en-US"/>
          </a:p>
        </p:txBody>
      </p:sp>
    </p:spTree>
    <p:extLst>
      <p:ext uri="{BB962C8B-B14F-4D97-AF65-F5344CB8AC3E}">
        <p14:creationId xmlns:p14="http://schemas.microsoft.com/office/powerpoint/2010/main" val="2266577848"/>
      </p:ext>
    </p:extLst>
  </p:cSld>
  <p:clrMap bg1="lt1" tx1="dk1" bg2="lt2" tx2="dk2" accent1="accent1" accent2="accent2" accent3="accent3" accent4="accent4" accent5="accent5" accent6="accent6" hlink="hlink" folHlink="folHlink"/>
  <p:notesStyle>
    <a:lvl1pPr marL="0" algn="l" defTabSz="1170924" rtl="0" eaLnBrk="1" latinLnBrk="0" hangingPunct="1">
      <a:defRPr sz="1537" kern="1200">
        <a:solidFill>
          <a:schemeClr val="tx1"/>
        </a:solidFill>
        <a:latin typeface="+mn-lt"/>
        <a:ea typeface="+mn-ea"/>
        <a:cs typeface="+mn-cs"/>
      </a:defRPr>
    </a:lvl1pPr>
    <a:lvl2pPr marL="585462" algn="l" defTabSz="1170924" rtl="0" eaLnBrk="1" latinLnBrk="0" hangingPunct="1">
      <a:defRPr sz="1537" kern="1200">
        <a:solidFill>
          <a:schemeClr val="tx1"/>
        </a:solidFill>
        <a:latin typeface="+mn-lt"/>
        <a:ea typeface="+mn-ea"/>
        <a:cs typeface="+mn-cs"/>
      </a:defRPr>
    </a:lvl2pPr>
    <a:lvl3pPr marL="1170924" algn="l" defTabSz="1170924" rtl="0" eaLnBrk="1" latinLnBrk="0" hangingPunct="1">
      <a:defRPr sz="1537" kern="1200">
        <a:solidFill>
          <a:schemeClr val="tx1"/>
        </a:solidFill>
        <a:latin typeface="+mn-lt"/>
        <a:ea typeface="+mn-ea"/>
        <a:cs typeface="+mn-cs"/>
      </a:defRPr>
    </a:lvl3pPr>
    <a:lvl4pPr marL="1756386" algn="l" defTabSz="1170924" rtl="0" eaLnBrk="1" latinLnBrk="0" hangingPunct="1">
      <a:defRPr sz="1537" kern="1200">
        <a:solidFill>
          <a:schemeClr val="tx1"/>
        </a:solidFill>
        <a:latin typeface="+mn-lt"/>
        <a:ea typeface="+mn-ea"/>
        <a:cs typeface="+mn-cs"/>
      </a:defRPr>
    </a:lvl4pPr>
    <a:lvl5pPr marL="2341849" algn="l" defTabSz="1170924" rtl="0" eaLnBrk="1" latinLnBrk="0" hangingPunct="1">
      <a:defRPr sz="1537" kern="1200">
        <a:solidFill>
          <a:schemeClr val="tx1"/>
        </a:solidFill>
        <a:latin typeface="+mn-lt"/>
        <a:ea typeface="+mn-ea"/>
        <a:cs typeface="+mn-cs"/>
      </a:defRPr>
    </a:lvl5pPr>
    <a:lvl6pPr marL="2927310" algn="l" defTabSz="1170924" rtl="0" eaLnBrk="1" latinLnBrk="0" hangingPunct="1">
      <a:defRPr sz="1537" kern="1200">
        <a:solidFill>
          <a:schemeClr val="tx1"/>
        </a:solidFill>
        <a:latin typeface="+mn-lt"/>
        <a:ea typeface="+mn-ea"/>
        <a:cs typeface="+mn-cs"/>
      </a:defRPr>
    </a:lvl6pPr>
    <a:lvl7pPr marL="3512773" algn="l" defTabSz="1170924" rtl="0" eaLnBrk="1" latinLnBrk="0" hangingPunct="1">
      <a:defRPr sz="1537" kern="1200">
        <a:solidFill>
          <a:schemeClr val="tx1"/>
        </a:solidFill>
        <a:latin typeface="+mn-lt"/>
        <a:ea typeface="+mn-ea"/>
        <a:cs typeface="+mn-cs"/>
      </a:defRPr>
    </a:lvl7pPr>
    <a:lvl8pPr marL="4098235" algn="l" defTabSz="1170924" rtl="0" eaLnBrk="1" latinLnBrk="0" hangingPunct="1">
      <a:defRPr sz="1537" kern="1200">
        <a:solidFill>
          <a:schemeClr val="tx1"/>
        </a:solidFill>
        <a:latin typeface="+mn-lt"/>
        <a:ea typeface="+mn-ea"/>
        <a:cs typeface="+mn-cs"/>
      </a:defRPr>
    </a:lvl8pPr>
    <a:lvl9pPr marL="4683697" algn="l" defTabSz="1170924" rtl="0" eaLnBrk="1" latinLnBrk="0" hangingPunct="1">
      <a:defRPr sz="153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3A64C20-4FA1-49CB-92DB-360682671853}" type="slidenum">
              <a:rPr lang="zh-CN" altLang="en-US" smtClean="0"/>
              <a:t>1</a:t>
            </a:fld>
            <a:endParaRPr lang="zh-CN" altLang="en-US"/>
          </a:p>
        </p:txBody>
      </p:sp>
    </p:spTree>
    <p:extLst>
      <p:ext uri="{BB962C8B-B14F-4D97-AF65-F5344CB8AC3E}">
        <p14:creationId xmlns:p14="http://schemas.microsoft.com/office/powerpoint/2010/main" val="610929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3920783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2113496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23003047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40320" y="614851"/>
            <a:ext cx="28128686" cy="3253738"/>
          </a:xfrm>
        </p:spPr>
        <p:txBody>
          <a:bodyPr>
            <a:noAutofit/>
          </a:bodyPr>
          <a:lstStyle>
            <a:lvl1pPr>
              <a:defRPr sz="4301">
                <a:latin typeface="Arial"/>
                <a:cs typeface="Arial"/>
              </a:defRPr>
            </a:lvl1pPr>
          </a:lstStyle>
          <a:p>
            <a:r>
              <a:rPr lang="en-US" dirty="0"/>
              <a:t>Click to edit Master title style</a:t>
            </a:r>
          </a:p>
        </p:txBody>
      </p:sp>
      <p:sp>
        <p:nvSpPr>
          <p:cNvPr id="4" name="Content Placeholder 3"/>
          <p:cNvSpPr>
            <a:spLocks noGrp="1"/>
          </p:cNvSpPr>
          <p:nvPr>
            <p:ph sz="half" idx="2"/>
          </p:nvPr>
        </p:nvSpPr>
        <p:spPr>
          <a:xfrm>
            <a:off x="381016" y="4702637"/>
            <a:ext cx="13700762" cy="27301373"/>
          </a:xfrm>
        </p:spPr>
        <p:txBody>
          <a:bodyPr>
            <a:normAutofit/>
          </a:bodyPr>
          <a:lstStyle>
            <a:lvl1pPr marL="400944" indent="-400944">
              <a:buNone/>
              <a:defRPr sz="2835">
                <a:latin typeface="Arial"/>
                <a:cs typeface="Arial"/>
              </a:defRPr>
            </a:lvl1pPr>
            <a:lvl2pPr marL="775240" indent="-640747">
              <a:buFont typeface="Wingdings" charset="2"/>
              <a:buChar char="Ø"/>
              <a:defRPr sz="2248">
                <a:latin typeface="Arial"/>
                <a:cs typeface="Arial"/>
              </a:defRPr>
            </a:lvl2pPr>
            <a:lvl3pPr marL="908465" indent="-534167">
              <a:defRPr sz="1857">
                <a:latin typeface="Arial"/>
                <a:cs typeface="Arial"/>
              </a:defRPr>
            </a:lvl3pPr>
            <a:lvl4pPr marL="1174912" indent="-640747">
              <a:defRPr sz="1564">
                <a:latin typeface="Arial"/>
                <a:cs typeface="Arial"/>
              </a:defRPr>
            </a:lvl4pPr>
            <a:lvl5pPr marL="1415988" indent="-1415988">
              <a:defRPr sz="2248"/>
            </a:lvl5pPr>
            <a:lvl6pPr>
              <a:defRPr sz="5081"/>
            </a:lvl6pPr>
            <a:lvl7pPr>
              <a:defRPr sz="5081"/>
            </a:lvl7pPr>
            <a:lvl8pPr>
              <a:defRPr sz="5081"/>
            </a:lvl8pPr>
            <a:lvl9pPr>
              <a:defRPr sz="5081"/>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Content Placeholder 3"/>
          <p:cNvSpPr>
            <a:spLocks noGrp="1"/>
          </p:cNvSpPr>
          <p:nvPr>
            <p:ph sz="half" idx="10"/>
          </p:nvPr>
        </p:nvSpPr>
        <p:spPr>
          <a:xfrm>
            <a:off x="14980934" y="4702637"/>
            <a:ext cx="13700762" cy="27301373"/>
          </a:xfrm>
        </p:spPr>
        <p:txBody>
          <a:bodyPr>
            <a:normAutofit/>
          </a:bodyPr>
          <a:lstStyle>
            <a:lvl1pPr marL="400944" indent="-400944">
              <a:buNone/>
              <a:defRPr sz="2835">
                <a:latin typeface="Arial"/>
                <a:cs typeface="Arial"/>
              </a:defRPr>
            </a:lvl1pPr>
            <a:lvl2pPr marL="775240" indent="-640747">
              <a:buFont typeface="Wingdings" charset="2"/>
              <a:buChar char="Ø"/>
              <a:defRPr sz="2248">
                <a:latin typeface="Arial"/>
                <a:cs typeface="Arial"/>
              </a:defRPr>
            </a:lvl2pPr>
            <a:lvl3pPr marL="908465" indent="-534167">
              <a:defRPr sz="1857">
                <a:latin typeface="Arial"/>
                <a:cs typeface="Arial"/>
              </a:defRPr>
            </a:lvl3pPr>
            <a:lvl4pPr marL="1174912" indent="-640747">
              <a:defRPr sz="1564">
                <a:latin typeface="Arial"/>
                <a:cs typeface="Arial"/>
              </a:defRPr>
            </a:lvl4pPr>
            <a:lvl5pPr marL="1415988" indent="-1415988">
              <a:defRPr sz="2248"/>
            </a:lvl5pPr>
            <a:lvl6pPr>
              <a:defRPr sz="5081"/>
            </a:lvl6pPr>
            <a:lvl7pPr>
              <a:defRPr sz="5081"/>
            </a:lvl7pPr>
            <a:lvl8pPr>
              <a:defRPr sz="5081"/>
            </a:lvl8pPr>
            <a:lvl9pPr>
              <a:defRPr sz="5081"/>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Content Placeholder 3"/>
          <p:cNvSpPr>
            <a:spLocks noGrp="1"/>
          </p:cNvSpPr>
          <p:nvPr>
            <p:ph sz="half" idx="11"/>
          </p:nvPr>
        </p:nvSpPr>
        <p:spPr>
          <a:xfrm>
            <a:off x="29580852" y="4702637"/>
            <a:ext cx="13700762" cy="27301373"/>
          </a:xfrm>
        </p:spPr>
        <p:txBody>
          <a:bodyPr>
            <a:normAutofit/>
          </a:bodyPr>
          <a:lstStyle>
            <a:lvl1pPr marL="400944" indent="-400944">
              <a:buNone/>
              <a:defRPr sz="2835">
                <a:latin typeface="Arial"/>
                <a:cs typeface="Arial"/>
              </a:defRPr>
            </a:lvl1pPr>
            <a:lvl2pPr marL="775240" indent="-640747">
              <a:buFont typeface="Wingdings" charset="2"/>
              <a:buChar char="Ø"/>
              <a:defRPr sz="2248">
                <a:latin typeface="Arial"/>
                <a:cs typeface="Arial"/>
              </a:defRPr>
            </a:lvl2pPr>
            <a:lvl3pPr marL="908465" indent="-534167">
              <a:defRPr sz="1857">
                <a:latin typeface="Arial"/>
                <a:cs typeface="Arial"/>
              </a:defRPr>
            </a:lvl3pPr>
            <a:lvl4pPr marL="1174912" indent="-640747">
              <a:defRPr sz="1564">
                <a:latin typeface="Arial"/>
                <a:cs typeface="Arial"/>
              </a:defRPr>
            </a:lvl4pPr>
            <a:lvl5pPr marL="1415988" indent="-1415988">
              <a:defRPr sz="2248"/>
            </a:lvl5pPr>
            <a:lvl6pPr>
              <a:defRPr sz="5081"/>
            </a:lvl6pPr>
            <a:lvl7pPr>
              <a:defRPr sz="5081"/>
            </a:lvl7pPr>
            <a:lvl8pPr>
              <a:defRPr sz="5081"/>
            </a:lvl8pPr>
            <a:lvl9pPr>
              <a:defRPr sz="5081"/>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350995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3102456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4274441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2570391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2881247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33144146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374208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60835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14B4C60-A1DD-4B7D-958B-F5C6FA40AD27}" type="datetimeFigureOut">
              <a:rPr lang="zh-CN" altLang="en-US" smtClean="0"/>
              <a:t>2024/5/24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2171601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B14B4C60-A1DD-4B7D-958B-F5C6FA40AD27}" type="datetimeFigureOut">
              <a:rPr lang="zh-CN" altLang="en-US" smtClean="0"/>
              <a:t>2024/5/24</a:t>
            </a:fld>
            <a:endParaRPr lang="zh-CN" alt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CEBBF513-B3C9-4BE4-9607-F5B01B9EBED6}" type="slidenum">
              <a:rPr lang="zh-CN" altLang="en-US" smtClean="0"/>
              <a:t>‹#›</a:t>
            </a:fld>
            <a:endParaRPr lang="zh-CN" altLang="en-US"/>
          </a:p>
        </p:txBody>
      </p:sp>
    </p:spTree>
    <p:extLst>
      <p:ext uri="{BB962C8B-B14F-4D97-AF65-F5344CB8AC3E}">
        <p14:creationId xmlns:p14="http://schemas.microsoft.com/office/powerpoint/2010/main" val="2027021157"/>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emf"/><Relationship Id="rId7" Type="http://schemas.openxmlformats.org/officeDocument/2006/relationships/image" Target="../media/image5.jpe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Title 1"/>
          <p:cNvSpPr>
            <a:spLocks noGrp="1"/>
          </p:cNvSpPr>
          <p:nvPr>
            <p:ph type="title"/>
          </p:nvPr>
        </p:nvSpPr>
        <p:spPr>
          <a:xfrm>
            <a:off x="12153003" y="1355528"/>
            <a:ext cx="21338512" cy="2320694"/>
          </a:xfrm>
        </p:spPr>
        <p:txBody>
          <a:bodyPr/>
          <a:lstStyle/>
          <a:p>
            <a:pPr algn="ctr">
              <a:lnSpc>
                <a:spcPct val="100000"/>
              </a:lnSpc>
              <a:spcAft>
                <a:spcPts val="676"/>
              </a:spcAft>
            </a:pPr>
            <a:r>
              <a:rPr lang="en-US" altLang="en-US" sz="10000" b="1" dirty="0">
                <a:latin typeface="+mj-lt"/>
                <a:cs typeface="Arial" panose="020B0604020202020204" pitchFamily="34" charset="0"/>
              </a:rPr>
              <a:t>3D Multi-Camera Reasoning for Movement Turn Counts at Intersections</a:t>
            </a:r>
          </a:p>
        </p:txBody>
      </p:sp>
      <p:sp>
        <p:nvSpPr>
          <p:cNvPr id="65" name="Title 1">
            <a:extLst>
              <a:ext uri="{FF2B5EF4-FFF2-40B4-BE49-F238E27FC236}">
                <a16:creationId xmlns:a16="http://schemas.microsoft.com/office/drawing/2014/main" id="{5ABCA83D-4685-49AC-87E2-21FA7608B155}"/>
              </a:ext>
            </a:extLst>
          </p:cNvPr>
          <p:cNvSpPr txBox="1">
            <a:spLocks/>
          </p:cNvSpPr>
          <p:nvPr/>
        </p:nvSpPr>
        <p:spPr>
          <a:xfrm>
            <a:off x="11154949" y="3792612"/>
            <a:ext cx="24568975" cy="1479634"/>
          </a:xfrm>
          <a:prstGeom prst="rect">
            <a:avLst/>
          </a:prstGeom>
        </p:spPr>
        <p:txBody>
          <a:bodyPr vert="horz" lIns="102937" tIns="51468" rIns="102937" bIns="51468" rtlCol="0" anchor="ctr">
            <a:noAutofit/>
          </a:bodyPr>
          <a:lstStyle>
            <a:lvl1pPr algn="l" defTabSz="2798430" rtl="0" eaLnBrk="1" latinLnBrk="0" hangingPunct="1">
              <a:lnSpc>
                <a:spcPct val="90000"/>
              </a:lnSpc>
              <a:spcBef>
                <a:spcPct val="0"/>
              </a:spcBef>
              <a:buNone/>
              <a:defRPr sz="3820" kern="1200">
                <a:solidFill>
                  <a:schemeClr val="tx1"/>
                </a:solidFill>
                <a:latin typeface="Arial"/>
                <a:ea typeface="+mj-ea"/>
                <a:cs typeface="Arial"/>
              </a:defRPr>
            </a:lvl1pPr>
          </a:lstStyle>
          <a:p>
            <a:pPr algn="ctr">
              <a:lnSpc>
                <a:spcPct val="100000"/>
              </a:lnSpc>
              <a:spcBef>
                <a:spcPts val="676"/>
              </a:spcBef>
              <a:spcAft>
                <a:spcPts val="676"/>
              </a:spcAft>
            </a:pPr>
            <a:r>
              <a:rPr lang="en-US" altLang="en-US" sz="3281" dirty="0">
                <a:solidFill>
                  <a:schemeClr val="tx1">
                    <a:lumMod val="50000"/>
                    <a:lumOff val="50000"/>
                  </a:schemeClr>
                </a:solidFill>
                <a:latin typeface="+mj-lt"/>
                <a:cs typeface="Arial" panose="020B0604020202020204" pitchFamily="34" charset="0"/>
              </a:rPr>
              <a:t>Sajjad Pakdamansavoji, </a:t>
            </a:r>
            <a:r>
              <a:rPr lang="en-CA" sz="3281" dirty="0">
                <a:solidFill>
                  <a:schemeClr val="tx1">
                    <a:lumMod val="50000"/>
                    <a:lumOff val="50000"/>
                  </a:schemeClr>
                </a:solidFill>
                <a:latin typeface="+mj-lt"/>
                <a:cs typeface="Arial" panose="020B0604020202020204" pitchFamily="34" charset="0"/>
              </a:rPr>
              <a:t>Kumar Vaibhav Jha</a:t>
            </a:r>
            <a:r>
              <a:rPr lang="en-US" altLang="en-US" sz="3281" dirty="0">
                <a:solidFill>
                  <a:schemeClr val="tx1">
                    <a:lumMod val="50000"/>
                    <a:lumOff val="50000"/>
                  </a:schemeClr>
                </a:solidFill>
                <a:latin typeface="+mj-lt"/>
                <a:cs typeface="Arial" panose="020B0604020202020204" pitchFamily="34" charset="0"/>
              </a:rPr>
              <a:t>, James H. Elder</a:t>
            </a:r>
          </a:p>
        </p:txBody>
      </p:sp>
      <p:sp>
        <p:nvSpPr>
          <p:cNvPr id="21" name="TextBox 20">
            <a:extLst>
              <a:ext uri="{FF2B5EF4-FFF2-40B4-BE49-F238E27FC236}">
                <a16:creationId xmlns:a16="http://schemas.microsoft.com/office/drawing/2014/main" id="{F3C65690-05EA-4546-A357-0569B53287E8}"/>
              </a:ext>
            </a:extLst>
          </p:cNvPr>
          <p:cNvSpPr txBox="1"/>
          <p:nvPr/>
        </p:nvSpPr>
        <p:spPr>
          <a:xfrm>
            <a:off x="1144069" y="5507587"/>
            <a:ext cx="15126061" cy="1162642"/>
          </a:xfrm>
          <a:prstGeom prst="rect">
            <a:avLst/>
          </a:prstGeom>
          <a:noFill/>
        </p:spPr>
        <p:txBody>
          <a:bodyPr wrap="square" rtlCol="0">
            <a:spAutoFit/>
          </a:bodyPr>
          <a:lstStyle/>
          <a:p>
            <a:r>
              <a:rPr lang="en-US" sz="6768" b="1" dirty="0">
                <a:solidFill>
                  <a:srgbClr val="02558C"/>
                </a:solidFill>
              </a:rPr>
              <a:t>▻ Abstract</a:t>
            </a:r>
          </a:p>
        </p:txBody>
      </p:sp>
      <p:cxnSp>
        <p:nvCxnSpPr>
          <p:cNvPr id="58" name="Straight Connector 57">
            <a:extLst>
              <a:ext uri="{FF2B5EF4-FFF2-40B4-BE49-F238E27FC236}">
                <a16:creationId xmlns:a16="http://schemas.microsoft.com/office/drawing/2014/main" id="{81179FEA-0822-9B4A-8320-89AB74C3152D}"/>
              </a:ext>
            </a:extLst>
          </p:cNvPr>
          <p:cNvCxnSpPr/>
          <p:nvPr/>
        </p:nvCxnSpPr>
        <p:spPr>
          <a:xfrm>
            <a:off x="14928266" y="5586432"/>
            <a:ext cx="0" cy="26206213"/>
          </a:xfrm>
          <a:prstGeom prst="line">
            <a:avLst/>
          </a:prstGeom>
        </p:spPr>
        <p:style>
          <a:lnRef idx="1">
            <a:schemeClr val="accent3"/>
          </a:lnRef>
          <a:fillRef idx="0">
            <a:schemeClr val="accent3"/>
          </a:fillRef>
          <a:effectRef idx="0">
            <a:schemeClr val="accent3"/>
          </a:effectRef>
          <a:fontRef idx="minor">
            <a:schemeClr val="tx1"/>
          </a:fontRef>
        </p:style>
      </p:cxnSp>
      <p:sp>
        <p:nvSpPr>
          <p:cNvPr id="196" name="TextBox 195">
            <a:extLst>
              <a:ext uri="{FF2B5EF4-FFF2-40B4-BE49-F238E27FC236}">
                <a16:creationId xmlns:a16="http://schemas.microsoft.com/office/drawing/2014/main" id="{BF89EA24-B215-E943-889A-7A3D0D3D6C58}"/>
              </a:ext>
            </a:extLst>
          </p:cNvPr>
          <p:cNvSpPr txBox="1"/>
          <p:nvPr/>
        </p:nvSpPr>
        <p:spPr>
          <a:xfrm>
            <a:off x="1144069" y="6787242"/>
            <a:ext cx="13222808" cy="5632311"/>
          </a:xfrm>
          <a:prstGeom prst="rect">
            <a:avLst/>
          </a:prstGeom>
          <a:noFill/>
        </p:spPr>
        <p:txBody>
          <a:bodyPr wrap="square" rtlCol="0">
            <a:spAutoFit/>
          </a:bodyPr>
          <a:lstStyle/>
          <a:p>
            <a:pPr algn="just"/>
            <a:r>
              <a:rPr lang="en-US" sz="4500" dirty="0"/>
              <a:t>This poster tackles Movement Turn Count (MTC) through the lens of 3D reasoning, illustrating its accuracy and robustness in applications like surveillance and urban planning. By merging 3D tracking with geo-spatial elements integration, it improves MTC classification and its scalability and practicality across varied sensory environments, highlighting a significant leap forward in real-world applicability.</a:t>
            </a:r>
            <a:endParaRPr lang="en-US" altLang="zh-CN" sz="4500" dirty="0"/>
          </a:p>
        </p:txBody>
      </p:sp>
      <p:cxnSp>
        <p:nvCxnSpPr>
          <p:cNvPr id="104" name="Straight Connector 103">
            <a:extLst>
              <a:ext uri="{FF2B5EF4-FFF2-40B4-BE49-F238E27FC236}">
                <a16:creationId xmlns:a16="http://schemas.microsoft.com/office/drawing/2014/main" id="{F3842734-A382-174F-9617-C000D3E92D47}"/>
              </a:ext>
            </a:extLst>
          </p:cNvPr>
          <p:cNvCxnSpPr/>
          <p:nvPr/>
        </p:nvCxnSpPr>
        <p:spPr>
          <a:xfrm>
            <a:off x="29633792" y="5619347"/>
            <a:ext cx="0" cy="26206213"/>
          </a:xfrm>
          <a:prstGeom prst="line">
            <a:avLst/>
          </a:prstGeom>
        </p:spPr>
        <p:style>
          <a:lnRef idx="1">
            <a:schemeClr val="accent3"/>
          </a:lnRef>
          <a:fillRef idx="0">
            <a:schemeClr val="accent3"/>
          </a:fillRef>
          <a:effectRef idx="0">
            <a:schemeClr val="accent3"/>
          </a:effectRef>
          <a:fontRef idx="minor">
            <a:schemeClr val="tx1"/>
          </a:fontRef>
        </p:style>
      </p:cxnSp>
      <p:sp>
        <p:nvSpPr>
          <p:cNvPr id="113" name="TextBox 112">
            <a:extLst>
              <a:ext uri="{FF2B5EF4-FFF2-40B4-BE49-F238E27FC236}">
                <a16:creationId xmlns:a16="http://schemas.microsoft.com/office/drawing/2014/main" id="{5EF23497-46B5-4447-9B04-FA78F8896A8A}"/>
              </a:ext>
            </a:extLst>
          </p:cNvPr>
          <p:cNvSpPr txBox="1"/>
          <p:nvPr/>
        </p:nvSpPr>
        <p:spPr>
          <a:xfrm>
            <a:off x="15363797" y="5509796"/>
            <a:ext cx="10969054" cy="1162642"/>
          </a:xfrm>
          <a:prstGeom prst="rect">
            <a:avLst/>
          </a:prstGeom>
          <a:noFill/>
        </p:spPr>
        <p:txBody>
          <a:bodyPr wrap="square" rtlCol="0">
            <a:spAutoFit/>
          </a:bodyPr>
          <a:lstStyle/>
          <a:p>
            <a:r>
              <a:rPr lang="en-US" sz="6768" b="1" dirty="0">
                <a:solidFill>
                  <a:srgbClr val="02558C"/>
                </a:solidFill>
              </a:rPr>
              <a:t>▻ 2D to 3D Transition</a:t>
            </a:r>
          </a:p>
        </p:txBody>
      </p:sp>
      <p:pic>
        <p:nvPicPr>
          <p:cNvPr id="2" name="Picture 1">
            <a:extLst>
              <a:ext uri="{FF2B5EF4-FFF2-40B4-BE49-F238E27FC236}">
                <a16:creationId xmlns:a16="http://schemas.microsoft.com/office/drawing/2014/main" id="{31420AB9-40EF-0C2C-5F12-50D3B0F20C00}"/>
              </a:ext>
            </a:extLst>
          </p:cNvPr>
          <p:cNvPicPr>
            <a:picLocks noChangeAspect="1"/>
          </p:cNvPicPr>
          <p:nvPr/>
        </p:nvPicPr>
        <p:blipFill>
          <a:blip r:embed="rId3">
            <a:clrChange>
              <a:clrFrom>
                <a:srgbClr val="000000">
                  <a:alpha val="0"/>
                </a:srgbClr>
              </a:clrFrom>
              <a:clrTo>
                <a:srgbClr val="000000">
                  <a:alpha val="0"/>
                </a:srgbClr>
              </a:clrTo>
            </a:clrChange>
          </a:blip>
          <a:stretch>
            <a:fillRect/>
          </a:stretch>
        </p:blipFill>
        <p:spPr>
          <a:xfrm>
            <a:off x="35175208" y="1811396"/>
            <a:ext cx="7897249" cy="1182166"/>
          </a:xfrm>
          <a:prstGeom prst="rect">
            <a:avLst/>
          </a:prstGeom>
        </p:spPr>
      </p:pic>
      <p:pic>
        <p:nvPicPr>
          <p:cNvPr id="6" name="Picture 5" descr="A black sign with white text&#10;&#10;Description automatically generated">
            <a:extLst>
              <a:ext uri="{FF2B5EF4-FFF2-40B4-BE49-F238E27FC236}">
                <a16:creationId xmlns:a16="http://schemas.microsoft.com/office/drawing/2014/main" id="{8046D19F-375D-5955-B70A-01DA07CB49C4}"/>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2601959" y="1741651"/>
            <a:ext cx="5796946" cy="1548448"/>
          </a:xfrm>
          <a:prstGeom prst="rect">
            <a:avLst/>
          </a:prstGeom>
          <a:noFill/>
          <a:ln>
            <a:noFill/>
          </a:ln>
        </p:spPr>
      </p:pic>
      <p:cxnSp>
        <p:nvCxnSpPr>
          <p:cNvPr id="4" name="Straight Connector 3">
            <a:extLst>
              <a:ext uri="{FF2B5EF4-FFF2-40B4-BE49-F238E27FC236}">
                <a16:creationId xmlns:a16="http://schemas.microsoft.com/office/drawing/2014/main" id="{15A65F3A-E649-BEA7-496E-BD475D4C3B65}"/>
              </a:ext>
            </a:extLst>
          </p:cNvPr>
          <p:cNvCxnSpPr/>
          <p:nvPr/>
        </p:nvCxnSpPr>
        <p:spPr>
          <a:xfrm>
            <a:off x="1218087" y="5390573"/>
            <a:ext cx="42104454" cy="0"/>
          </a:xfrm>
          <a:prstGeom prst="line">
            <a:avLst/>
          </a:prstGeom>
        </p:spPr>
        <p:style>
          <a:lnRef idx="1">
            <a:schemeClr val="accent3"/>
          </a:lnRef>
          <a:fillRef idx="0">
            <a:schemeClr val="accent3"/>
          </a:fillRef>
          <a:effectRef idx="0">
            <a:schemeClr val="accent3"/>
          </a:effectRef>
          <a:fontRef idx="minor">
            <a:schemeClr val="tx1"/>
          </a:fontRef>
        </p:style>
      </p:cxnSp>
      <p:sp>
        <p:nvSpPr>
          <p:cNvPr id="14" name="TextBox 13">
            <a:extLst>
              <a:ext uri="{FF2B5EF4-FFF2-40B4-BE49-F238E27FC236}">
                <a16:creationId xmlns:a16="http://schemas.microsoft.com/office/drawing/2014/main" id="{CB091AE7-6AE8-BA9E-8890-534A6AC027C5}"/>
              </a:ext>
            </a:extLst>
          </p:cNvPr>
          <p:cNvSpPr txBox="1"/>
          <p:nvPr/>
        </p:nvSpPr>
        <p:spPr>
          <a:xfrm>
            <a:off x="1053393" y="12792139"/>
            <a:ext cx="15126061" cy="1162642"/>
          </a:xfrm>
          <a:prstGeom prst="rect">
            <a:avLst/>
          </a:prstGeom>
          <a:noFill/>
        </p:spPr>
        <p:txBody>
          <a:bodyPr wrap="square" rtlCol="0">
            <a:spAutoFit/>
          </a:bodyPr>
          <a:lstStyle/>
          <a:p>
            <a:r>
              <a:rPr lang="en-US" sz="6768" b="1" dirty="0">
                <a:solidFill>
                  <a:srgbClr val="02558C"/>
                </a:solidFill>
              </a:rPr>
              <a:t>▻ Methodology</a:t>
            </a:r>
          </a:p>
        </p:txBody>
      </p:sp>
      <p:sp>
        <p:nvSpPr>
          <p:cNvPr id="20" name="TextBox 19">
            <a:extLst>
              <a:ext uri="{FF2B5EF4-FFF2-40B4-BE49-F238E27FC236}">
                <a16:creationId xmlns:a16="http://schemas.microsoft.com/office/drawing/2014/main" id="{4EF0D93F-2BBA-D33C-89D5-6B598229944D}"/>
              </a:ext>
            </a:extLst>
          </p:cNvPr>
          <p:cNvSpPr txBox="1"/>
          <p:nvPr/>
        </p:nvSpPr>
        <p:spPr>
          <a:xfrm>
            <a:off x="995332" y="25759777"/>
            <a:ext cx="13222808" cy="784830"/>
          </a:xfrm>
          <a:prstGeom prst="rect">
            <a:avLst/>
          </a:prstGeom>
          <a:noFill/>
        </p:spPr>
        <p:txBody>
          <a:bodyPr wrap="square" rtlCol="0">
            <a:spAutoFit/>
          </a:bodyPr>
          <a:lstStyle/>
          <a:p>
            <a:pPr algn="just"/>
            <a:r>
              <a:rPr lang="en-US" altLang="zh-CN" sz="4500" dirty="0"/>
              <a:t>Firstly one needs to select the intersection boundary.</a:t>
            </a:r>
          </a:p>
        </p:txBody>
      </p:sp>
      <p:sp>
        <p:nvSpPr>
          <p:cNvPr id="27" name="TextBox 26">
            <a:extLst>
              <a:ext uri="{FF2B5EF4-FFF2-40B4-BE49-F238E27FC236}">
                <a16:creationId xmlns:a16="http://schemas.microsoft.com/office/drawing/2014/main" id="{4F2FDCC8-9E35-72E1-71C3-730FCDBA6DCB}"/>
              </a:ext>
            </a:extLst>
          </p:cNvPr>
          <p:cNvSpPr txBox="1"/>
          <p:nvPr/>
        </p:nvSpPr>
        <p:spPr>
          <a:xfrm>
            <a:off x="1218087" y="13959854"/>
            <a:ext cx="13222808" cy="2169825"/>
          </a:xfrm>
          <a:prstGeom prst="rect">
            <a:avLst/>
          </a:prstGeom>
          <a:noFill/>
        </p:spPr>
        <p:txBody>
          <a:bodyPr wrap="square" rtlCol="0">
            <a:spAutoFit/>
          </a:bodyPr>
          <a:lstStyle/>
          <a:p>
            <a:r>
              <a:rPr lang="en-CA" sz="4500" dirty="0"/>
              <a:t>Our MTC method follows a pipeline consisting of six main blocks: preprocessing, detection and tracking, reprojection to 3D, and counting.</a:t>
            </a:r>
          </a:p>
        </p:txBody>
      </p:sp>
      <p:sp>
        <p:nvSpPr>
          <p:cNvPr id="36" name="Rounded Rectangle 35">
            <a:extLst>
              <a:ext uri="{FF2B5EF4-FFF2-40B4-BE49-F238E27FC236}">
                <a16:creationId xmlns:a16="http://schemas.microsoft.com/office/drawing/2014/main" id="{3E1072F4-2F37-A22D-F695-80E426E8CD82}"/>
              </a:ext>
            </a:extLst>
          </p:cNvPr>
          <p:cNvSpPr/>
          <p:nvPr/>
        </p:nvSpPr>
        <p:spPr>
          <a:xfrm>
            <a:off x="4574548" y="16819537"/>
            <a:ext cx="2149258" cy="1364773"/>
          </a:xfrm>
          <a:prstGeom prst="roundRect">
            <a:avLst/>
          </a:prstGeom>
          <a:solidFill>
            <a:schemeClr val="accent6">
              <a:lumMod val="75000"/>
              <a:alpha val="13342"/>
            </a:schemeClr>
          </a:solidFill>
          <a:ln w="76200">
            <a:solidFill>
              <a:schemeClr val="accent6">
                <a:lumMod val="75000"/>
              </a:schemeClr>
            </a:solidFill>
            <a:extLst>
              <a:ext uri="{C807C97D-BFC1-408E-A445-0C87EB9F89A2}">
                <ask:lineSketchStyleProps xmlns:ask="http://schemas.microsoft.com/office/drawing/2018/sketchyshapes" sd="1219033472">
                  <a:custGeom>
                    <a:avLst/>
                    <a:gdLst>
                      <a:gd name="connsiteX0" fmla="*/ 0 w 2149258"/>
                      <a:gd name="connsiteY0" fmla="*/ 227467 h 1364773"/>
                      <a:gd name="connsiteX1" fmla="*/ 227467 w 2149258"/>
                      <a:gd name="connsiteY1" fmla="*/ 0 h 1364773"/>
                      <a:gd name="connsiteX2" fmla="*/ 809185 w 2149258"/>
                      <a:gd name="connsiteY2" fmla="*/ 0 h 1364773"/>
                      <a:gd name="connsiteX3" fmla="*/ 1340073 w 2149258"/>
                      <a:gd name="connsiteY3" fmla="*/ 0 h 1364773"/>
                      <a:gd name="connsiteX4" fmla="*/ 1921791 w 2149258"/>
                      <a:gd name="connsiteY4" fmla="*/ 0 h 1364773"/>
                      <a:gd name="connsiteX5" fmla="*/ 2149258 w 2149258"/>
                      <a:gd name="connsiteY5" fmla="*/ 227467 h 1364773"/>
                      <a:gd name="connsiteX6" fmla="*/ 2149258 w 2149258"/>
                      <a:gd name="connsiteY6" fmla="*/ 664190 h 1364773"/>
                      <a:gd name="connsiteX7" fmla="*/ 2149258 w 2149258"/>
                      <a:gd name="connsiteY7" fmla="*/ 1137306 h 1364773"/>
                      <a:gd name="connsiteX8" fmla="*/ 1921791 w 2149258"/>
                      <a:gd name="connsiteY8" fmla="*/ 1364773 h 1364773"/>
                      <a:gd name="connsiteX9" fmla="*/ 1323130 w 2149258"/>
                      <a:gd name="connsiteY9" fmla="*/ 1364773 h 1364773"/>
                      <a:gd name="connsiteX10" fmla="*/ 741412 w 2149258"/>
                      <a:gd name="connsiteY10" fmla="*/ 1364773 h 1364773"/>
                      <a:gd name="connsiteX11" fmla="*/ 227467 w 2149258"/>
                      <a:gd name="connsiteY11" fmla="*/ 1364773 h 1364773"/>
                      <a:gd name="connsiteX12" fmla="*/ 0 w 2149258"/>
                      <a:gd name="connsiteY12" fmla="*/ 1137306 h 1364773"/>
                      <a:gd name="connsiteX13" fmla="*/ 0 w 2149258"/>
                      <a:gd name="connsiteY13" fmla="*/ 682387 h 1364773"/>
                      <a:gd name="connsiteX14" fmla="*/ 0 w 2149258"/>
                      <a:gd name="connsiteY14" fmla="*/ 227467 h 136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9258" h="1364773" fill="none" extrusionOk="0">
                        <a:moveTo>
                          <a:pt x="0" y="227467"/>
                        </a:moveTo>
                        <a:cubicBezTo>
                          <a:pt x="-10370" y="80702"/>
                          <a:pt x="103788" y="-26356"/>
                          <a:pt x="227467" y="0"/>
                        </a:cubicBezTo>
                        <a:cubicBezTo>
                          <a:pt x="459299" y="-67101"/>
                          <a:pt x="585078" y="19411"/>
                          <a:pt x="809185" y="0"/>
                        </a:cubicBezTo>
                        <a:cubicBezTo>
                          <a:pt x="1033292" y="-19411"/>
                          <a:pt x="1211658" y="21531"/>
                          <a:pt x="1340073" y="0"/>
                        </a:cubicBezTo>
                        <a:cubicBezTo>
                          <a:pt x="1468488" y="-21531"/>
                          <a:pt x="1803169" y="68482"/>
                          <a:pt x="1921791" y="0"/>
                        </a:cubicBezTo>
                        <a:cubicBezTo>
                          <a:pt x="2066252" y="-3985"/>
                          <a:pt x="2152855" y="136000"/>
                          <a:pt x="2149258" y="227467"/>
                        </a:cubicBezTo>
                        <a:cubicBezTo>
                          <a:pt x="2184332" y="426277"/>
                          <a:pt x="2100463" y="563850"/>
                          <a:pt x="2149258" y="664190"/>
                        </a:cubicBezTo>
                        <a:cubicBezTo>
                          <a:pt x="2198053" y="764530"/>
                          <a:pt x="2100834" y="955138"/>
                          <a:pt x="2149258" y="1137306"/>
                        </a:cubicBezTo>
                        <a:cubicBezTo>
                          <a:pt x="2156266" y="1241379"/>
                          <a:pt x="2067795" y="1386806"/>
                          <a:pt x="1921791" y="1364773"/>
                        </a:cubicBezTo>
                        <a:cubicBezTo>
                          <a:pt x="1755541" y="1377854"/>
                          <a:pt x="1476393" y="1322534"/>
                          <a:pt x="1323130" y="1364773"/>
                        </a:cubicBezTo>
                        <a:cubicBezTo>
                          <a:pt x="1169867" y="1407012"/>
                          <a:pt x="905551" y="1298899"/>
                          <a:pt x="741412" y="1364773"/>
                        </a:cubicBezTo>
                        <a:cubicBezTo>
                          <a:pt x="577273" y="1430647"/>
                          <a:pt x="397223" y="1311359"/>
                          <a:pt x="227467" y="1364773"/>
                        </a:cubicBezTo>
                        <a:cubicBezTo>
                          <a:pt x="92284" y="1394564"/>
                          <a:pt x="-7921" y="1237989"/>
                          <a:pt x="0" y="1137306"/>
                        </a:cubicBezTo>
                        <a:cubicBezTo>
                          <a:pt x="-13288" y="1032302"/>
                          <a:pt x="35457" y="889262"/>
                          <a:pt x="0" y="682387"/>
                        </a:cubicBezTo>
                        <a:cubicBezTo>
                          <a:pt x="-35457" y="475512"/>
                          <a:pt x="34913" y="448384"/>
                          <a:pt x="0" y="227467"/>
                        </a:cubicBezTo>
                        <a:close/>
                      </a:path>
                      <a:path w="2149258" h="1364773" stroke="0" extrusionOk="0">
                        <a:moveTo>
                          <a:pt x="0" y="227467"/>
                        </a:moveTo>
                        <a:cubicBezTo>
                          <a:pt x="-16927" y="91399"/>
                          <a:pt x="96397" y="2043"/>
                          <a:pt x="227467" y="0"/>
                        </a:cubicBezTo>
                        <a:cubicBezTo>
                          <a:pt x="510945" y="-9199"/>
                          <a:pt x="675173" y="30864"/>
                          <a:pt x="826128" y="0"/>
                        </a:cubicBezTo>
                        <a:cubicBezTo>
                          <a:pt x="977083" y="-30864"/>
                          <a:pt x="1234471" y="59108"/>
                          <a:pt x="1373960" y="0"/>
                        </a:cubicBezTo>
                        <a:cubicBezTo>
                          <a:pt x="1513449" y="-59108"/>
                          <a:pt x="1654919" y="7716"/>
                          <a:pt x="1921791" y="0"/>
                        </a:cubicBezTo>
                        <a:cubicBezTo>
                          <a:pt x="2037615" y="-31575"/>
                          <a:pt x="2154947" y="80790"/>
                          <a:pt x="2149258" y="227467"/>
                        </a:cubicBezTo>
                        <a:cubicBezTo>
                          <a:pt x="2194301" y="318095"/>
                          <a:pt x="2128793" y="457141"/>
                          <a:pt x="2149258" y="664190"/>
                        </a:cubicBezTo>
                        <a:cubicBezTo>
                          <a:pt x="2169723" y="871239"/>
                          <a:pt x="2145148" y="991799"/>
                          <a:pt x="2149258" y="1137306"/>
                        </a:cubicBezTo>
                        <a:cubicBezTo>
                          <a:pt x="2139329" y="1279358"/>
                          <a:pt x="2041534" y="1357949"/>
                          <a:pt x="1921791" y="1364773"/>
                        </a:cubicBezTo>
                        <a:cubicBezTo>
                          <a:pt x="1774160" y="1390643"/>
                          <a:pt x="1642502" y="1352940"/>
                          <a:pt x="1390903" y="1364773"/>
                        </a:cubicBezTo>
                        <a:cubicBezTo>
                          <a:pt x="1139304" y="1376606"/>
                          <a:pt x="963383" y="1335557"/>
                          <a:pt x="826128" y="1364773"/>
                        </a:cubicBezTo>
                        <a:cubicBezTo>
                          <a:pt x="688874" y="1393989"/>
                          <a:pt x="397749" y="1300021"/>
                          <a:pt x="227467" y="1364773"/>
                        </a:cubicBezTo>
                        <a:cubicBezTo>
                          <a:pt x="122148" y="1389649"/>
                          <a:pt x="9256" y="1254829"/>
                          <a:pt x="0" y="1137306"/>
                        </a:cubicBezTo>
                        <a:cubicBezTo>
                          <a:pt x="-47760" y="1015223"/>
                          <a:pt x="4360" y="896293"/>
                          <a:pt x="0" y="682387"/>
                        </a:cubicBezTo>
                        <a:cubicBezTo>
                          <a:pt x="-4360" y="468481"/>
                          <a:pt x="29763" y="395886"/>
                          <a:pt x="0" y="227467"/>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Preprocess</a:t>
            </a:r>
          </a:p>
        </p:txBody>
      </p:sp>
      <p:sp>
        <p:nvSpPr>
          <p:cNvPr id="38" name="Rounded Rectangle 37">
            <a:extLst>
              <a:ext uri="{FF2B5EF4-FFF2-40B4-BE49-F238E27FC236}">
                <a16:creationId xmlns:a16="http://schemas.microsoft.com/office/drawing/2014/main" id="{97042D57-D7C4-063E-ECAF-92BC2D0AEBC0}"/>
              </a:ext>
            </a:extLst>
          </p:cNvPr>
          <p:cNvSpPr/>
          <p:nvPr/>
        </p:nvSpPr>
        <p:spPr>
          <a:xfrm>
            <a:off x="4574548" y="19117920"/>
            <a:ext cx="2149258" cy="1364773"/>
          </a:xfrm>
          <a:prstGeom prst="roundRect">
            <a:avLst/>
          </a:prstGeom>
          <a:solidFill>
            <a:schemeClr val="accent6">
              <a:lumMod val="75000"/>
              <a:alpha val="13342"/>
            </a:schemeClr>
          </a:solidFill>
          <a:ln w="76200">
            <a:solidFill>
              <a:schemeClr val="accent6">
                <a:lumMod val="75000"/>
              </a:schemeClr>
            </a:solidFill>
            <a:extLst>
              <a:ext uri="{C807C97D-BFC1-408E-A445-0C87EB9F89A2}">
                <ask:lineSketchStyleProps xmlns:ask="http://schemas.microsoft.com/office/drawing/2018/sketchyshapes" sd="1219033472">
                  <a:custGeom>
                    <a:avLst/>
                    <a:gdLst>
                      <a:gd name="connsiteX0" fmla="*/ 0 w 2149258"/>
                      <a:gd name="connsiteY0" fmla="*/ 227467 h 1364773"/>
                      <a:gd name="connsiteX1" fmla="*/ 227467 w 2149258"/>
                      <a:gd name="connsiteY1" fmla="*/ 0 h 1364773"/>
                      <a:gd name="connsiteX2" fmla="*/ 809185 w 2149258"/>
                      <a:gd name="connsiteY2" fmla="*/ 0 h 1364773"/>
                      <a:gd name="connsiteX3" fmla="*/ 1340073 w 2149258"/>
                      <a:gd name="connsiteY3" fmla="*/ 0 h 1364773"/>
                      <a:gd name="connsiteX4" fmla="*/ 1921791 w 2149258"/>
                      <a:gd name="connsiteY4" fmla="*/ 0 h 1364773"/>
                      <a:gd name="connsiteX5" fmla="*/ 2149258 w 2149258"/>
                      <a:gd name="connsiteY5" fmla="*/ 227467 h 1364773"/>
                      <a:gd name="connsiteX6" fmla="*/ 2149258 w 2149258"/>
                      <a:gd name="connsiteY6" fmla="*/ 664190 h 1364773"/>
                      <a:gd name="connsiteX7" fmla="*/ 2149258 w 2149258"/>
                      <a:gd name="connsiteY7" fmla="*/ 1137306 h 1364773"/>
                      <a:gd name="connsiteX8" fmla="*/ 1921791 w 2149258"/>
                      <a:gd name="connsiteY8" fmla="*/ 1364773 h 1364773"/>
                      <a:gd name="connsiteX9" fmla="*/ 1323130 w 2149258"/>
                      <a:gd name="connsiteY9" fmla="*/ 1364773 h 1364773"/>
                      <a:gd name="connsiteX10" fmla="*/ 741412 w 2149258"/>
                      <a:gd name="connsiteY10" fmla="*/ 1364773 h 1364773"/>
                      <a:gd name="connsiteX11" fmla="*/ 227467 w 2149258"/>
                      <a:gd name="connsiteY11" fmla="*/ 1364773 h 1364773"/>
                      <a:gd name="connsiteX12" fmla="*/ 0 w 2149258"/>
                      <a:gd name="connsiteY12" fmla="*/ 1137306 h 1364773"/>
                      <a:gd name="connsiteX13" fmla="*/ 0 w 2149258"/>
                      <a:gd name="connsiteY13" fmla="*/ 682387 h 1364773"/>
                      <a:gd name="connsiteX14" fmla="*/ 0 w 2149258"/>
                      <a:gd name="connsiteY14" fmla="*/ 227467 h 136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9258" h="1364773" fill="none" extrusionOk="0">
                        <a:moveTo>
                          <a:pt x="0" y="227467"/>
                        </a:moveTo>
                        <a:cubicBezTo>
                          <a:pt x="-10370" y="80702"/>
                          <a:pt x="103788" y="-26356"/>
                          <a:pt x="227467" y="0"/>
                        </a:cubicBezTo>
                        <a:cubicBezTo>
                          <a:pt x="459299" y="-67101"/>
                          <a:pt x="585078" y="19411"/>
                          <a:pt x="809185" y="0"/>
                        </a:cubicBezTo>
                        <a:cubicBezTo>
                          <a:pt x="1033292" y="-19411"/>
                          <a:pt x="1211658" y="21531"/>
                          <a:pt x="1340073" y="0"/>
                        </a:cubicBezTo>
                        <a:cubicBezTo>
                          <a:pt x="1468488" y="-21531"/>
                          <a:pt x="1803169" y="68482"/>
                          <a:pt x="1921791" y="0"/>
                        </a:cubicBezTo>
                        <a:cubicBezTo>
                          <a:pt x="2066252" y="-3985"/>
                          <a:pt x="2152855" y="136000"/>
                          <a:pt x="2149258" y="227467"/>
                        </a:cubicBezTo>
                        <a:cubicBezTo>
                          <a:pt x="2184332" y="426277"/>
                          <a:pt x="2100463" y="563850"/>
                          <a:pt x="2149258" y="664190"/>
                        </a:cubicBezTo>
                        <a:cubicBezTo>
                          <a:pt x="2198053" y="764530"/>
                          <a:pt x="2100834" y="955138"/>
                          <a:pt x="2149258" y="1137306"/>
                        </a:cubicBezTo>
                        <a:cubicBezTo>
                          <a:pt x="2156266" y="1241379"/>
                          <a:pt x="2067795" y="1386806"/>
                          <a:pt x="1921791" y="1364773"/>
                        </a:cubicBezTo>
                        <a:cubicBezTo>
                          <a:pt x="1755541" y="1377854"/>
                          <a:pt x="1476393" y="1322534"/>
                          <a:pt x="1323130" y="1364773"/>
                        </a:cubicBezTo>
                        <a:cubicBezTo>
                          <a:pt x="1169867" y="1407012"/>
                          <a:pt x="905551" y="1298899"/>
                          <a:pt x="741412" y="1364773"/>
                        </a:cubicBezTo>
                        <a:cubicBezTo>
                          <a:pt x="577273" y="1430647"/>
                          <a:pt x="397223" y="1311359"/>
                          <a:pt x="227467" y="1364773"/>
                        </a:cubicBezTo>
                        <a:cubicBezTo>
                          <a:pt x="92284" y="1394564"/>
                          <a:pt x="-7921" y="1237989"/>
                          <a:pt x="0" y="1137306"/>
                        </a:cubicBezTo>
                        <a:cubicBezTo>
                          <a:pt x="-13288" y="1032302"/>
                          <a:pt x="35457" y="889262"/>
                          <a:pt x="0" y="682387"/>
                        </a:cubicBezTo>
                        <a:cubicBezTo>
                          <a:pt x="-35457" y="475512"/>
                          <a:pt x="34913" y="448384"/>
                          <a:pt x="0" y="227467"/>
                        </a:cubicBezTo>
                        <a:close/>
                      </a:path>
                      <a:path w="2149258" h="1364773" stroke="0" extrusionOk="0">
                        <a:moveTo>
                          <a:pt x="0" y="227467"/>
                        </a:moveTo>
                        <a:cubicBezTo>
                          <a:pt x="-16927" y="91399"/>
                          <a:pt x="96397" y="2043"/>
                          <a:pt x="227467" y="0"/>
                        </a:cubicBezTo>
                        <a:cubicBezTo>
                          <a:pt x="510945" y="-9199"/>
                          <a:pt x="675173" y="30864"/>
                          <a:pt x="826128" y="0"/>
                        </a:cubicBezTo>
                        <a:cubicBezTo>
                          <a:pt x="977083" y="-30864"/>
                          <a:pt x="1234471" y="59108"/>
                          <a:pt x="1373960" y="0"/>
                        </a:cubicBezTo>
                        <a:cubicBezTo>
                          <a:pt x="1513449" y="-59108"/>
                          <a:pt x="1654919" y="7716"/>
                          <a:pt x="1921791" y="0"/>
                        </a:cubicBezTo>
                        <a:cubicBezTo>
                          <a:pt x="2037615" y="-31575"/>
                          <a:pt x="2154947" y="80790"/>
                          <a:pt x="2149258" y="227467"/>
                        </a:cubicBezTo>
                        <a:cubicBezTo>
                          <a:pt x="2194301" y="318095"/>
                          <a:pt x="2128793" y="457141"/>
                          <a:pt x="2149258" y="664190"/>
                        </a:cubicBezTo>
                        <a:cubicBezTo>
                          <a:pt x="2169723" y="871239"/>
                          <a:pt x="2145148" y="991799"/>
                          <a:pt x="2149258" y="1137306"/>
                        </a:cubicBezTo>
                        <a:cubicBezTo>
                          <a:pt x="2139329" y="1279358"/>
                          <a:pt x="2041534" y="1357949"/>
                          <a:pt x="1921791" y="1364773"/>
                        </a:cubicBezTo>
                        <a:cubicBezTo>
                          <a:pt x="1774160" y="1390643"/>
                          <a:pt x="1642502" y="1352940"/>
                          <a:pt x="1390903" y="1364773"/>
                        </a:cubicBezTo>
                        <a:cubicBezTo>
                          <a:pt x="1139304" y="1376606"/>
                          <a:pt x="963383" y="1335557"/>
                          <a:pt x="826128" y="1364773"/>
                        </a:cubicBezTo>
                        <a:cubicBezTo>
                          <a:pt x="688874" y="1393989"/>
                          <a:pt x="397749" y="1300021"/>
                          <a:pt x="227467" y="1364773"/>
                        </a:cubicBezTo>
                        <a:cubicBezTo>
                          <a:pt x="122148" y="1389649"/>
                          <a:pt x="9256" y="1254829"/>
                          <a:pt x="0" y="1137306"/>
                        </a:cubicBezTo>
                        <a:cubicBezTo>
                          <a:pt x="-47760" y="1015223"/>
                          <a:pt x="4360" y="896293"/>
                          <a:pt x="0" y="682387"/>
                        </a:cubicBezTo>
                        <a:cubicBezTo>
                          <a:pt x="-4360" y="468481"/>
                          <a:pt x="29763" y="395886"/>
                          <a:pt x="0" y="227467"/>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Object Detection</a:t>
            </a:r>
          </a:p>
        </p:txBody>
      </p:sp>
      <p:sp>
        <p:nvSpPr>
          <p:cNvPr id="39" name="Rounded Rectangle 38">
            <a:extLst>
              <a:ext uri="{FF2B5EF4-FFF2-40B4-BE49-F238E27FC236}">
                <a16:creationId xmlns:a16="http://schemas.microsoft.com/office/drawing/2014/main" id="{223E8307-EF02-FBC7-4509-1ED7CB7EC7AF}"/>
              </a:ext>
            </a:extLst>
          </p:cNvPr>
          <p:cNvSpPr/>
          <p:nvPr/>
        </p:nvSpPr>
        <p:spPr>
          <a:xfrm>
            <a:off x="4603916" y="21372938"/>
            <a:ext cx="2149258" cy="1364773"/>
          </a:xfrm>
          <a:prstGeom prst="roundRect">
            <a:avLst/>
          </a:prstGeom>
          <a:solidFill>
            <a:schemeClr val="accent6">
              <a:lumMod val="75000"/>
              <a:alpha val="13342"/>
            </a:schemeClr>
          </a:solidFill>
          <a:ln w="76200">
            <a:solidFill>
              <a:schemeClr val="accent6">
                <a:lumMod val="75000"/>
              </a:schemeClr>
            </a:solidFill>
            <a:extLst>
              <a:ext uri="{C807C97D-BFC1-408E-A445-0C87EB9F89A2}">
                <ask:lineSketchStyleProps xmlns:ask="http://schemas.microsoft.com/office/drawing/2018/sketchyshapes" sd="1219033472">
                  <a:custGeom>
                    <a:avLst/>
                    <a:gdLst>
                      <a:gd name="connsiteX0" fmla="*/ 0 w 2149258"/>
                      <a:gd name="connsiteY0" fmla="*/ 227467 h 1364773"/>
                      <a:gd name="connsiteX1" fmla="*/ 227467 w 2149258"/>
                      <a:gd name="connsiteY1" fmla="*/ 0 h 1364773"/>
                      <a:gd name="connsiteX2" fmla="*/ 809185 w 2149258"/>
                      <a:gd name="connsiteY2" fmla="*/ 0 h 1364773"/>
                      <a:gd name="connsiteX3" fmla="*/ 1340073 w 2149258"/>
                      <a:gd name="connsiteY3" fmla="*/ 0 h 1364773"/>
                      <a:gd name="connsiteX4" fmla="*/ 1921791 w 2149258"/>
                      <a:gd name="connsiteY4" fmla="*/ 0 h 1364773"/>
                      <a:gd name="connsiteX5" fmla="*/ 2149258 w 2149258"/>
                      <a:gd name="connsiteY5" fmla="*/ 227467 h 1364773"/>
                      <a:gd name="connsiteX6" fmla="*/ 2149258 w 2149258"/>
                      <a:gd name="connsiteY6" fmla="*/ 664190 h 1364773"/>
                      <a:gd name="connsiteX7" fmla="*/ 2149258 w 2149258"/>
                      <a:gd name="connsiteY7" fmla="*/ 1137306 h 1364773"/>
                      <a:gd name="connsiteX8" fmla="*/ 1921791 w 2149258"/>
                      <a:gd name="connsiteY8" fmla="*/ 1364773 h 1364773"/>
                      <a:gd name="connsiteX9" fmla="*/ 1323130 w 2149258"/>
                      <a:gd name="connsiteY9" fmla="*/ 1364773 h 1364773"/>
                      <a:gd name="connsiteX10" fmla="*/ 741412 w 2149258"/>
                      <a:gd name="connsiteY10" fmla="*/ 1364773 h 1364773"/>
                      <a:gd name="connsiteX11" fmla="*/ 227467 w 2149258"/>
                      <a:gd name="connsiteY11" fmla="*/ 1364773 h 1364773"/>
                      <a:gd name="connsiteX12" fmla="*/ 0 w 2149258"/>
                      <a:gd name="connsiteY12" fmla="*/ 1137306 h 1364773"/>
                      <a:gd name="connsiteX13" fmla="*/ 0 w 2149258"/>
                      <a:gd name="connsiteY13" fmla="*/ 682387 h 1364773"/>
                      <a:gd name="connsiteX14" fmla="*/ 0 w 2149258"/>
                      <a:gd name="connsiteY14" fmla="*/ 227467 h 136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9258" h="1364773" fill="none" extrusionOk="0">
                        <a:moveTo>
                          <a:pt x="0" y="227467"/>
                        </a:moveTo>
                        <a:cubicBezTo>
                          <a:pt x="-10370" y="80702"/>
                          <a:pt x="103788" y="-26356"/>
                          <a:pt x="227467" y="0"/>
                        </a:cubicBezTo>
                        <a:cubicBezTo>
                          <a:pt x="459299" y="-67101"/>
                          <a:pt x="585078" y="19411"/>
                          <a:pt x="809185" y="0"/>
                        </a:cubicBezTo>
                        <a:cubicBezTo>
                          <a:pt x="1033292" y="-19411"/>
                          <a:pt x="1211658" y="21531"/>
                          <a:pt x="1340073" y="0"/>
                        </a:cubicBezTo>
                        <a:cubicBezTo>
                          <a:pt x="1468488" y="-21531"/>
                          <a:pt x="1803169" y="68482"/>
                          <a:pt x="1921791" y="0"/>
                        </a:cubicBezTo>
                        <a:cubicBezTo>
                          <a:pt x="2066252" y="-3985"/>
                          <a:pt x="2152855" y="136000"/>
                          <a:pt x="2149258" y="227467"/>
                        </a:cubicBezTo>
                        <a:cubicBezTo>
                          <a:pt x="2184332" y="426277"/>
                          <a:pt x="2100463" y="563850"/>
                          <a:pt x="2149258" y="664190"/>
                        </a:cubicBezTo>
                        <a:cubicBezTo>
                          <a:pt x="2198053" y="764530"/>
                          <a:pt x="2100834" y="955138"/>
                          <a:pt x="2149258" y="1137306"/>
                        </a:cubicBezTo>
                        <a:cubicBezTo>
                          <a:pt x="2156266" y="1241379"/>
                          <a:pt x="2067795" y="1386806"/>
                          <a:pt x="1921791" y="1364773"/>
                        </a:cubicBezTo>
                        <a:cubicBezTo>
                          <a:pt x="1755541" y="1377854"/>
                          <a:pt x="1476393" y="1322534"/>
                          <a:pt x="1323130" y="1364773"/>
                        </a:cubicBezTo>
                        <a:cubicBezTo>
                          <a:pt x="1169867" y="1407012"/>
                          <a:pt x="905551" y="1298899"/>
                          <a:pt x="741412" y="1364773"/>
                        </a:cubicBezTo>
                        <a:cubicBezTo>
                          <a:pt x="577273" y="1430647"/>
                          <a:pt x="397223" y="1311359"/>
                          <a:pt x="227467" y="1364773"/>
                        </a:cubicBezTo>
                        <a:cubicBezTo>
                          <a:pt x="92284" y="1394564"/>
                          <a:pt x="-7921" y="1237989"/>
                          <a:pt x="0" y="1137306"/>
                        </a:cubicBezTo>
                        <a:cubicBezTo>
                          <a:pt x="-13288" y="1032302"/>
                          <a:pt x="35457" y="889262"/>
                          <a:pt x="0" y="682387"/>
                        </a:cubicBezTo>
                        <a:cubicBezTo>
                          <a:pt x="-35457" y="475512"/>
                          <a:pt x="34913" y="448384"/>
                          <a:pt x="0" y="227467"/>
                        </a:cubicBezTo>
                        <a:close/>
                      </a:path>
                      <a:path w="2149258" h="1364773" stroke="0" extrusionOk="0">
                        <a:moveTo>
                          <a:pt x="0" y="227467"/>
                        </a:moveTo>
                        <a:cubicBezTo>
                          <a:pt x="-16927" y="91399"/>
                          <a:pt x="96397" y="2043"/>
                          <a:pt x="227467" y="0"/>
                        </a:cubicBezTo>
                        <a:cubicBezTo>
                          <a:pt x="510945" y="-9199"/>
                          <a:pt x="675173" y="30864"/>
                          <a:pt x="826128" y="0"/>
                        </a:cubicBezTo>
                        <a:cubicBezTo>
                          <a:pt x="977083" y="-30864"/>
                          <a:pt x="1234471" y="59108"/>
                          <a:pt x="1373960" y="0"/>
                        </a:cubicBezTo>
                        <a:cubicBezTo>
                          <a:pt x="1513449" y="-59108"/>
                          <a:pt x="1654919" y="7716"/>
                          <a:pt x="1921791" y="0"/>
                        </a:cubicBezTo>
                        <a:cubicBezTo>
                          <a:pt x="2037615" y="-31575"/>
                          <a:pt x="2154947" y="80790"/>
                          <a:pt x="2149258" y="227467"/>
                        </a:cubicBezTo>
                        <a:cubicBezTo>
                          <a:pt x="2194301" y="318095"/>
                          <a:pt x="2128793" y="457141"/>
                          <a:pt x="2149258" y="664190"/>
                        </a:cubicBezTo>
                        <a:cubicBezTo>
                          <a:pt x="2169723" y="871239"/>
                          <a:pt x="2145148" y="991799"/>
                          <a:pt x="2149258" y="1137306"/>
                        </a:cubicBezTo>
                        <a:cubicBezTo>
                          <a:pt x="2139329" y="1279358"/>
                          <a:pt x="2041534" y="1357949"/>
                          <a:pt x="1921791" y="1364773"/>
                        </a:cubicBezTo>
                        <a:cubicBezTo>
                          <a:pt x="1774160" y="1390643"/>
                          <a:pt x="1642502" y="1352940"/>
                          <a:pt x="1390903" y="1364773"/>
                        </a:cubicBezTo>
                        <a:cubicBezTo>
                          <a:pt x="1139304" y="1376606"/>
                          <a:pt x="963383" y="1335557"/>
                          <a:pt x="826128" y="1364773"/>
                        </a:cubicBezTo>
                        <a:cubicBezTo>
                          <a:pt x="688874" y="1393989"/>
                          <a:pt x="397749" y="1300021"/>
                          <a:pt x="227467" y="1364773"/>
                        </a:cubicBezTo>
                        <a:cubicBezTo>
                          <a:pt x="122148" y="1389649"/>
                          <a:pt x="9256" y="1254829"/>
                          <a:pt x="0" y="1137306"/>
                        </a:cubicBezTo>
                        <a:cubicBezTo>
                          <a:pt x="-47760" y="1015223"/>
                          <a:pt x="4360" y="896293"/>
                          <a:pt x="0" y="682387"/>
                        </a:cubicBezTo>
                        <a:cubicBezTo>
                          <a:pt x="-4360" y="468481"/>
                          <a:pt x="29763" y="395886"/>
                          <a:pt x="0" y="227467"/>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Object Tracking</a:t>
            </a:r>
          </a:p>
        </p:txBody>
      </p:sp>
      <p:sp>
        <p:nvSpPr>
          <p:cNvPr id="40" name="Rounded Rectangle 39">
            <a:extLst>
              <a:ext uri="{FF2B5EF4-FFF2-40B4-BE49-F238E27FC236}">
                <a16:creationId xmlns:a16="http://schemas.microsoft.com/office/drawing/2014/main" id="{20E6066C-8C9E-E100-DBF7-25D8EF33BCF0}"/>
              </a:ext>
            </a:extLst>
          </p:cNvPr>
          <p:cNvSpPr/>
          <p:nvPr/>
        </p:nvSpPr>
        <p:spPr>
          <a:xfrm>
            <a:off x="2934597" y="23721694"/>
            <a:ext cx="2149258" cy="1364773"/>
          </a:xfrm>
          <a:prstGeom prst="roundRect">
            <a:avLst/>
          </a:prstGeom>
          <a:solidFill>
            <a:schemeClr val="accent4">
              <a:lumMod val="75000"/>
              <a:alpha val="13342"/>
            </a:schemeClr>
          </a:solidFill>
          <a:ln w="76200">
            <a:solidFill>
              <a:schemeClr val="accent4">
                <a:lumMod val="75000"/>
              </a:schemeClr>
            </a:solidFill>
            <a:extLst>
              <a:ext uri="{C807C97D-BFC1-408E-A445-0C87EB9F89A2}">
                <ask:lineSketchStyleProps xmlns:ask="http://schemas.microsoft.com/office/drawing/2018/sketchyshapes" sd="1219033472">
                  <a:custGeom>
                    <a:avLst/>
                    <a:gdLst>
                      <a:gd name="connsiteX0" fmla="*/ 0 w 2149258"/>
                      <a:gd name="connsiteY0" fmla="*/ 227467 h 1364773"/>
                      <a:gd name="connsiteX1" fmla="*/ 227467 w 2149258"/>
                      <a:gd name="connsiteY1" fmla="*/ 0 h 1364773"/>
                      <a:gd name="connsiteX2" fmla="*/ 809185 w 2149258"/>
                      <a:gd name="connsiteY2" fmla="*/ 0 h 1364773"/>
                      <a:gd name="connsiteX3" fmla="*/ 1340073 w 2149258"/>
                      <a:gd name="connsiteY3" fmla="*/ 0 h 1364773"/>
                      <a:gd name="connsiteX4" fmla="*/ 1921791 w 2149258"/>
                      <a:gd name="connsiteY4" fmla="*/ 0 h 1364773"/>
                      <a:gd name="connsiteX5" fmla="*/ 2149258 w 2149258"/>
                      <a:gd name="connsiteY5" fmla="*/ 227467 h 1364773"/>
                      <a:gd name="connsiteX6" fmla="*/ 2149258 w 2149258"/>
                      <a:gd name="connsiteY6" fmla="*/ 664190 h 1364773"/>
                      <a:gd name="connsiteX7" fmla="*/ 2149258 w 2149258"/>
                      <a:gd name="connsiteY7" fmla="*/ 1137306 h 1364773"/>
                      <a:gd name="connsiteX8" fmla="*/ 1921791 w 2149258"/>
                      <a:gd name="connsiteY8" fmla="*/ 1364773 h 1364773"/>
                      <a:gd name="connsiteX9" fmla="*/ 1323130 w 2149258"/>
                      <a:gd name="connsiteY9" fmla="*/ 1364773 h 1364773"/>
                      <a:gd name="connsiteX10" fmla="*/ 741412 w 2149258"/>
                      <a:gd name="connsiteY10" fmla="*/ 1364773 h 1364773"/>
                      <a:gd name="connsiteX11" fmla="*/ 227467 w 2149258"/>
                      <a:gd name="connsiteY11" fmla="*/ 1364773 h 1364773"/>
                      <a:gd name="connsiteX12" fmla="*/ 0 w 2149258"/>
                      <a:gd name="connsiteY12" fmla="*/ 1137306 h 1364773"/>
                      <a:gd name="connsiteX13" fmla="*/ 0 w 2149258"/>
                      <a:gd name="connsiteY13" fmla="*/ 682387 h 1364773"/>
                      <a:gd name="connsiteX14" fmla="*/ 0 w 2149258"/>
                      <a:gd name="connsiteY14" fmla="*/ 227467 h 136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9258" h="1364773" fill="none" extrusionOk="0">
                        <a:moveTo>
                          <a:pt x="0" y="227467"/>
                        </a:moveTo>
                        <a:cubicBezTo>
                          <a:pt x="-10370" y="80702"/>
                          <a:pt x="103788" y="-26356"/>
                          <a:pt x="227467" y="0"/>
                        </a:cubicBezTo>
                        <a:cubicBezTo>
                          <a:pt x="459299" y="-67101"/>
                          <a:pt x="585078" y="19411"/>
                          <a:pt x="809185" y="0"/>
                        </a:cubicBezTo>
                        <a:cubicBezTo>
                          <a:pt x="1033292" y="-19411"/>
                          <a:pt x="1211658" y="21531"/>
                          <a:pt x="1340073" y="0"/>
                        </a:cubicBezTo>
                        <a:cubicBezTo>
                          <a:pt x="1468488" y="-21531"/>
                          <a:pt x="1803169" y="68482"/>
                          <a:pt x="1921791" y="0"/>
                        </a:cubicBezTo>
                        <a:cubicBezTo>
                          <a:pt x="2066252" y="-3985"/>
                          <a:pt x="2152855" y="136000"/>
                          <a:pt x="2149258" y="227467"/>
                        </a:cubicBezTo>
                        <a:cubicBezTo>
                          <a:pt x="2184332" y="426277"/>
                          <a:pt x="2100463" y="563850"/>
                          <a:pt x="2149258" y="664190"/>
                        </a:cubicBezTo>
                        <a:cubicBezTo>
                          <a:pt x="2198053" y="764530"/>
                          <a:pt x="2100834" y="955138"/>
                          <a:pt x="2149258" y="1137306"/>
                        </a:cubicBezTo>
                        <a:cubicBezTo>
                          <a:pt x="2156266" y="1241379"/>
                          <a:pt x="2067795" y="1386806"/>
                          <a:pt x="1921791" y="1364773"/>
                        </a:cubicBezTo>
                        <a:cubicBezTo>
                          <a:pt x="1755541" y="1377854"/>
                          <a:pt x="1476393" y="1322534"/>
                          <a:pt x="1323130" y="1364773"/>
                        </a:cubicBezTo>
                        <a:cubicBezTo>
                          <a:pt x="1169867" y="1407012"/>
                          <a:pt x="905551" y="1298899"/>
                          <a:pt x="741412" y="1364773"/>
                        </a:cubicBezTo>
                        <a:cubicBezTo>
                          <a:pt x="577273" y="1430647"/>
                          <a:pt x="397223" y="1311359"/>
                          <a:pt x="227467" y="1364773"/>
                        </a:cubicBezTo>
                        <a:cubicBezTo>
                          <a:pt x="92284" y="1394564"/>
                          <a:pt x="-7921" y="1237989"/>
                          <a:pt x="0" y="1137306"/>
                        </a:cubicBezTo>
                        <a:cubicBezTo>
                          <a:pt x="-13288" y="1032302"/>
                          <a:pt x="35457" y="889262"/>
                          <a:pt x="0" y="682387"/>
                        </a:cubicBezTo>
                        <a:cubicBezTo>
                          <a:pt x="-35457" y="475512"/>
                          <a:pt x="34913" y="448384"/>
                          <a:pt x="0" y="227467"/>
                        </a:cubicBezTo>
                        <a:close/>
                      </a:path>
                      <a:path w="2149258" h="1364773" stroke="0" extrusionOk="0">
                        <a:moveTo>
                          <a:pt x="0" y="227467"/>
                        </a:moveTo>
                        <a:cubicBezTo>
                          <a:pt x="-16927" y="91399"/>
                          <a:pt x="96397" y="2043"/>
                          <a:pt x="227467" y="0"/>
                        </a:cubicBezTo>
                        <a:cubicBezTo>
                          <a:pt x="510945" y="-9199"/>
                          <a:pt x="675173" y="30864"/>
                          <a:pt x="826128" y="0"/>
                        </a:cubicBezTo>
                        <a:cubicBezTo>
                          <a:pt x="977083" y="-30864"/>
                          <a:pt x="1234471" y="59108"/>
                          <a:pt x="1373960" y="0"/>
                        </a:cubicBezTo>
                        <a:cubicBezTo>
                          <a:pt x="1513449" y="-59108"/>
                          <a:pt x="1654919" y="7716"/>
                          <a:pt x="1921791" y="0"/>
                        </a:cubicBezTo>
                        <a:cubicBezTo>
                          <a:pt x="2037615" y="-31575"/>
                          <a:pt x="2154947" y="80790"/>
                          <a:pt x="2149258" y="227467"/>
                        </a:cubicBezTo>
                        <a:cubicBezTo>
                          <a:pt x="2194301" y="318095"/>
                          <a:pt x="2128793" y="457141"/>
                          <a:pt x="2149258" y="664190"/>
                        </a:cubicBezTo>
                        <a:cubicBezTo>
                          <a:pt x="2169723" y="871239"/>
                          <a:pt x="2145148" y="991799"/>
                          <a:pt x="2149258" y="1137306"/>
                        </a:cubicBezTo>
                        <a:cubicBezTo>
                          <a:pt x="2139329" y="1279358"/>
                          <a:pt x="2041534" y="1357949"/>
                          <a:pt x="1921791" y="1364773"/>
                        </a:cubicBezTo>
                        <a:cubicBezTo>
                          <a:pt x="1774160" y="1390643"/>
                          <a:pt x="1642502" y="1352940"/>
                          <a:pt x="1390903" y="1364773"/>
                        </a:cubicBezTo>
                        <a:cubicBezTo>
                          <a:pt x="1139304" y="1376606"/>
                          <a:pt x="963383" y="1335557"/>
                          <a:pt x="826128" y="1364773"/>
                        </a:cubicBezTo>
                        <a:cubicBezTo>
                          <a:pt x="688874" y="1393989"/>
                          <a:pt x="397749" y="1300021"/>
                          <a:pt x="227467" y="1364773"/>
                        </a:cubicBezTo>
                        <a:cubicBezTo>
                          <a:pt x="122148" y="1389649"/>
                          <a:pt x="9256" y="1254829"/>
                          <a:pt x="0" y="1137306"/>
                        </a:cubicBezTo>
                        <a:cubicBezTo>
                          <a:pt x="-47760" y="1015223"/>
                          <a:pt x="4360" y="896293"/>
                          <a:pt x="0" y="682387"/>
                        </a:cubicBezTo>
                        <a:cubicBezTo>
                          <a:pt x="-4360" y="468481"/>
                          <a:pt x="29763" y="395886"/>
                          <a:pt x="0" y="227467"/>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2D to 3D</a:t>
            </a:r>
          </a:p>
        </p:txBody>
      </p:sp>
      <p:sp>
        <p:nvSpPr>
          <p:cNvPr id="41" name="Rounded Rectangle 40">
            <a:extLst>
              <a:ext uri="{FF2B5EF4-FFF2-40B4-BE49-F238E27FC236}">
                <a16:creationId xmlns:a16="http://schemas.microsoft.com/office/drawing/2014/main" id="{E17B3BA8-18B4-9DA7-9423-EB433C03FC0D}"/>
              </a:ext>
            </a:extLst>
          </p:cNvPr>
          <p:cNvSpPr/>
          <p:nvPr/>
        </p:nvSpPr>
        <p:spPr>
          <a:xfrm>
            <a:off x="5958422" y="23720803"/>
            <a:ext cx="2149258" cy="1364773"/>
          </a:xfrm>
          <a:prstGeom prst="roundRect">
            <a:avLst/>
          </a:prstGeom>
          <a:solidFill>
            <a:schemeClr val="accent2">
              <a:lumMod val="75000"/>
              <a:alpha val="13342"/>
            </a:schemeClr>
          </a:solidFill>
          <a:ln w="76200">
            <a:solidFill>
              <a:schemeClr val="accent2">
                <a:lumMod val="75000"/>
              </a:schemeClr>
            </a:solidFill>
            <a:extLst>
              <a:ext uri="{C807C97D-BFC1-408E-A445-0C87EB9F89A2}">
                <ask:lineSketchStyleProps xmlns:ask="http://schemas.microsoft.com/office/drawing/2018/sketchyshapes" sd="1219033472">
                  <a:custGeom>
                    <a:avLst/>
                    <a:gdLst>
                      <a:gd name="connsiteX0" fmla="*/ 0 w 2149258"/>
                      <a:gd name="connsiteY0" fmla="*/ 227467 h 1364773"/>
                      <a:gd name="connsiteX1" fmla="*/ 227467 w 2149258"/>
                      <a:gd name="connsiteY1" fmla="*/ 0 h 1364773"/>
                      <a:gd name="connsiteX2" fmla="*/ 809185 w 2149258"/>
                      <a:gd name="connsiteY2" fmla="*/ 0 h 1364773"/>
                      <a:gd name="connsiteX3" fmla="*/ 1340073 w 2149258"/>
                      <a:gd name="connsiteY3" fmla="*/ 0 h 1364773"/>
                      <a:gd name="connsiteX4" fmla="*/ 1921791 w 2149258"/>
                      <a:gd name="connsiteY4" fmla="*/ 0 h 1364773"/>
                      <a:gd name="connsiteX5" fmla="*/ 2149258 w 2149258"/>
                      <a:gd name="connsiteY5" fmla="*/ 227467 h 1364773"/>
                      <a:gd name="connsiteX6" fmla="*/ 2149258 w 2149258"/>
                      <a:gd name="connsiteY6" fmla="*/ 664190 h 1364773"/>
                      <a:gd name="connsiteX7" fmla="*/ 2149258 w 2149258"/>
                      <a:gd name="connsiteY7" fmla="*/ 1137306 h 1364773"/>
                      <a:gd name="connsiteX8" fmla="*/ 1921791 w 2149258"/>
                      <a:gd name="connsiteY8" fmla="*/ 1364773 h 1364773"/>
                      <a:gd name="connsiteX9" fmla="*/ 1323130 w 2149258"/>
                      <a:gd name="connsiteY9" fmla="*/ 1364773 h 1364773"/>
                      <a:gd name="connsiteX10" fmla="*/ 741412 w 2149258"/>
                      <a:gd name="connsiteY10" fmla="*/ 1364773 h 1364773"/>
                      <a:gd name="connsiteX11" fmla="*/ 227467 w 2149258"/>
                      <a:gd name="connsiteY11" fmla="*/ 1364773 h 1364773"/>
                      <a:gd name="connsiteX12" fmla="*/ 0 w 2149258"/>
                      <a:gd name="connsiteY12" fmla="*/ 1137306 h 1364773"/>
                      <a:gd name="connsiteX13" fmla="*/ 0 w 2149258"/>
                      <a:gd name="connsiteY13" fmla="*/ 682387 h 1364773"/>
                      <a:gd name="connsiteX14" fmla="*/ 0 w 2149258"/>
                      <a:gd name="connsiteY14" fmla="*/ 227467 h 136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9258" h="1364773" fill="none" extrusionOk="0">
                        <a:moveTo>
                          <a:pt x="0" y="227467"/>
                        </a:moveTo>
                        <a:cubicBezTo>
                          <a:pt x="-10370" y="80702"/>
                          <a:pt x="103788" y="-26356"/>
                          <a:pt x="227467" y="0"/>
                        </a:cubicBezTo>
                        <a:cubicBezTo>
                          <a:pt x="459299" y="-67101"/>
                          <a:pt x="585078" y="19411"/>
                          <a:pt x="809185" y="0"/>
                        </a:cubicBezTo>
                        <a:cubicBezTo>
                          <a:pt x="1033292" y="-19411"/>
                          <a:pt x="1211658" y="21531"/>
                          <a:pt x="1340073" y="0"/>
                        </a:cubicBezTo>
                        <a:cubicBezTo>
                          <a:pt x="1468488" y="-21531"/>
                          <a:pt x="1803169" y="68482"/>
                          <a:pt x="1921791" y="0"/>
                        </a:cubicBezTo>
                        <a:cubicBezTo>
                          <a:pt x="2066252" y="-3985"/>
                          <a:pt x="2152855" y="136000"/>
                          <a:pt x="2149258" y="227467"/>
                        </a:cubicBezTo>
                        <a:cubicBezTo>
                          <a:pt x="2184332" y="426277"/>
                          <a:pt x="2100463" y="563850"/>
                          <a:pt x="2149258" y="664190"/>
                        </a:cubicBezTo>
                        <a:cubicBezTo>
                          <a:pt x="2198053" y="764530"/>
                          <a:pt x="2100834" y="955138"/>
                          <a:pt x="2149258" y="1137306"/>
                        </a:cubicBezTo>
                        <a:cubicBezTo>
                          <a:pt x="2156266" y="1241379"/>
                          <a:pt x="2067795" y="1386806"/>
                          <a:pt x="1921791" y="1364773"/>
                        </a:cubicBezTo>
                        <a:cubicBezTo>
                          <a:pt x="1755541" y="1377854"/>
                          <a:pt x="1476393" y="1322534"/>
                          <a:pt x="1323130" y="1364773"/>
                        </a:cubicBezTo>
                        <a:cubicBezTo>
                          <a:pt x="1169867" y="1407012"/>
                          <a:pt x="905551" y="1298899"/>
                          <a:pt x="741412" y="1364773"/>
                        </a:cubicBezTo>
                        <a:cubicBezTo>
                          <a:pt x="577273" y="1430647"/>
                          <a:pt x="397223" y="1311359"/>
                          <a:pt x="227467" y="1364773"/>
                        </a:cubicBezTo>
                        <a:cubicBezTo>
                          <a:pt x="92284" y="1394564"/>
                          <a:pt x="-7921" y="1237989"/>
                          <a:pt x="0" y="1137306"/>
                        </a:cubicBezTo>
                        <a:cubicBezTo>
                          <a:pt x="-13288" y="1032302"/>
                          <a:pt x="35457" y="889262"/>
                          <a:pt x="0" y="682387"/>
                        </a:cubicBezTo>
                        <a:cubicBezTo>
                          <a:pt x="-35457" y="475512"/>
                          <a:pt x="34913" y="448384"/>
                          <a:pt x="0" y="227467"/>
                        </a:cubicBezTo>
                        <a:close/>
                      </a:path>
                      <a:path w="2149258" h="1364773" stroke="0" extrusionOk="0">
                        <a:moveTo>
                          <a:pt x="0" y="227467"/>
                        </a:moveTo>
                        <a:cubicBezTo>
                          <a:pt x="-16927" y="91399"/>
                          <a:pt x="96397" y="2043"/>
                          <a:pt x="227467" y="0"/>
                        </a:cubicBezTo>
                        <a:cubicBezTo>
                          <a:pt x="510945" y="-9199"/>
                          <a:pt x="675173" y="30864"/>
                          <a:pt x="826128" y="0"/>
                        </a:cubicBezTo>
                        <a:cubicBezTo>
                          <a:pt x="977083" y="-30864"/>
                          <a:pt x="1234471" y="59108"/>
                          <a:pt x="1373960" y="0"/>
                        </a:cubicBezTo>
                        <a:cubicBezTo>
                          <a:pt x="1513449" y="-59108"/>
                          <a:pt x="1654919" y="7716"/>
                          <a:pt x="1921791" y="0"/>
                        </a:cubicBezTo>
                        <a:cubicBezTo>
                          <a:pt x="2037615" y="-31575"/>
                          <a:pt x="2154947" y="80790"/>
                          <a:pt x="2149258" y="227467"/>
                        </a:cubicBezTo>
                        <a:cubicBezTo>
                          <a:pt x="2194301" y="318095"/>
                          <a:pt x="2128793" y="457141"/>
                          <a:pt x="2149258" y="664190"/>
                        </a:cubicBezTo>
                        <a:cubicBezTo>
                          <a:pt x="2169723" y="871239"/>
                          <a:pt x="2145148" y="991799"/>
                          <a:pt x="2149258" y="1137306"/>
                        </a:cubicBezTo>
                        <a:cubicBezTo>
                          <a:pt x="2139329" y="1279358"/>
                          <a:pt x="2041534" y="1357949"/>
                          <a:pt x="1921791" y="1364773"/>
                        </a:cubicBezTo>
                        <a:cubicBezTo>
                          <a:pt x="1774160" y="1390643"/>
                          <a:pt x="1642502" y="1352940"/>
                          <a:pt x="1390903" y="1364773"/>
                        </a:cubicBezTo>
                        <a:cubicBezTo>
                          <a:pt x="1139304" y="1376606"/>
                          <a:pt x="963383" y="1335557"/>
                          <a:pt x="826128" y="1364773"/>
                        </a:cubicBezTo>
                        <a:cubicBezTo>
                          <a:pt x="688874" y="1393989"/>
                          <a:pt x="397749" y="1300021"/>
                          <a:pt x="227467" y="1364773"/>
                        </a:cubicBezTo>
                        <a:cubicBezTo>
                          <a:pt x="122148" y="1389649"/>
                          <a:pt x="9256" y="1254829"/>
                          <a:pt x="0" y="1137306"/>
                        </a:cubicBezTo>
                        <a:cubicBezTo>
                          <a:pt x="-47760" y="1015223"/>
                          <a:pt x="4360" y="896293"/>
                          <a:pt x="0" y="682387"/>
                        </a:cubicBezTo>
                        <a:cubicBezTo>
                          <a:pt x="-4360" y="468481"/>
                          <a:pt x="29763" y="395886"/>
                          <a:pt x="0" y="227467"/>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Prototype Extraction</a:t>
            </a:r>
          </a:p>
        </p:txBody>
      </p:sp>
      <p:sp>
        <p:nvSpPr>
          <p:cNvPr id="42" name="Rounded Rectangle 41">
            <a:extLst>
              <a:ext uri="{FF2B5EF4-FFF2-40B4-BE49-F238E27FC236}">
                <a16:creationId xmlns:a16="http://schemas.microsoft.com/office/drawing/2014/main" id="{64024D70-F12B-22F7-EB28-5B1FEDD0101F}"/>
              </a:ext>
            </a:extLst>
          </p:cNvPr>
          <p:cNvSpPr/>
          <p:nvPr/>
        </p:nvSpPr>
        <p:spPr>
          <a:xfrm>
            <a:off x="8949816" y="23720803"/>
            <a:ext cx="2149258" cy="1364773"/>
          </a:xfrm>
          <a:prstGeom prst="roundRect">
            <a:avLst/>
          </a:prstGeom>
          <a:solidFill>
            <a:schemeClr val="accent2">
              <a:lumMod val="75000"/>
              <a:alpha val="13342"/>
            </a:schemeClr>
          </a:solidFill>
          <a:ln w="76200">
            <a:solidFill>
              <a:schemeClr val="accent2">
                <a:lumMod val="75000"/>
              </a:schemeClr>
            </a:solidFill>
            <a:extLst>
              <a:ext uri="{C807C97D-BFC1-408E-A445-0C87EB9F89A2}">
                <ask:lineSketchStyleProps xmlns:ask="http://schemas.microsoft.com/office/drawing/2018/sketchyshapes" sd="1219033472">
                  <a:custGeom>
                    <a:avLst/>
                    <a:gdLst>
                      <a:gd name="connsiteX0" fmla="*/ 0 w 2149258"/>
                      <a:gd name="connsiteY0" fmla="*/ 227467 h 1364773"/>
                      <a:gd name="connsiteX1" fmla="*/ 227467 w 2149258"/>
                      <a:gd name="connsiteY1" fmla="*/ 0 h 1364773"/>
                      <a:gd name="connsiteX2" fmla="*/ 809185 w 2149258"/>
                      <a:gd name="connsiteY2" fmla="*/ 0 h 1364773"/>
                      <a:gd name="connsiteX3" fmla="*/ 1340073 w 2149258"/>
                      <a:gd name="connsiteY3" fmla="*/ 0 h 1364773"/>
                      <a:gd name="connsiteX4" fmla="*/ 1921791 w 2149258"/>
                      <a:gd name="connsiteY4" fmla="*/ 0 h 1364773"/>
                      <a:gd name="connsiteX5" fmla="*/ 2149258 w 2149258"/>
                      <a:gd name="connsiteY5" fmla="*/ 227467 h 1364773"/>
                      <a:gd name="connsiteX6" fmla="*/ 2149258 w 2149258"/>
                      <a:gd name="connsiteY6" fmla="*/ 664190 h 1364773"/>
                      <a:gd name="connsiteX7" fmla="*/ 2149258 w 2149258"/>
                      <a:gd name="connsiteY7" fmla="*/ 1137306 h 1364773"/>
                      <a:gd name="connsiteX8" fmla="*/ 1921791 w 2149258"/>
                      <a:gd name="connsiteY8" fmla="*/ 1364773 h 1364773"/>
                      <a:gd name="connsiteX9" fmla="*/ 1323130 w 2149258"/>
                      <a:gd name="connsiteY9" fmla="*/ 1364773 h 1364773"/>
                      <a:gd name="connsiteX10" fmla="*/ 741412 w 2149258"/>
                      <a:gd name="connsiteY10" fmla="*/ 1364773 h 1364773"/>
                      <a:gd name="connsiteX11" fmla="*/ 227467 w 2149258"/>
                      <a:gd name="connsiteY11" fmla="*/ 1364773 h 1364773"/>
                      <a:gd name="connsiteX12" fmla="*/ 0 w 2149258"/>
                      <a:gd name="connsiteY12" fmla="*/ 1137306 h 1364773"/>
                      <a:gd name="connsiteX13" fmla="*/ 0 w 2149258"/>
                      <a:gd name="connsiteY13" fmla="*/ 682387 h 1364773"/>
                      <a:gd name="connsiteX14" fmla="*/ 0 w 2149258"/>
                      <a:gd name="connsiteY14" fmla="*/ 227467 h 136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9258" h="1364773" fill="none" extrusionOk="0">
                        <a:moveTo>
                          <a:pt x="0" y="227467"/>
                        </a:moveTo>
                        <a:cubicBezTo>
                          <a:pt x="-10370" y="80702"/>
                          <a:pt x="103788" y="-26356"/>
                          <a:pt x="227467" y="0"/>
                        </a:cubicBezTo>
                        <a:cubicBezTo>
                          <a:pt x="459299" y="-67101"/>
                          <a:pt x="585078" y="19411"/>
                          <a:pt x="809185" y="0"/>
                        </a:cubicBezTo>
                        <a:cubicBezTo>
                          <a:pt x="1033292" y="-19411"/>
                          <a:pt x="1211658" y="21531"/>
                          <a:pt x="1340073" y="0"/>
                        </a:cubicBezTo>
                        <a:cubicBezTo>
                          <a:pt x="1468488" y="-21531"/>
                          <a:pt x="1803169" y="68482"/>
                          <a:pt x="1921791" y="0"/>
                        </a:cubicBezTo>
                        <a:cubicBezTo>
                          <a:pt x="2066252" y="-3985"/>
                          <a:pt x="2152855" y="136000"/>
                          <a:pt x="2149258" y="227467"/>
                        </a:cubicBezTo>
                        <a:cubicBezTo>
                          <a:pt x="2184332" y="426277"/>
                          <a:pt x="2100463" y="563850"/>
                          <a:pt x="2149258" y="664190"/>
                        </a:cubicBezTo>
                        <a:cubicBezTo>
                          <a:pt x="2198053" y="764530"/>
                          <a:pt x="2100834" y="955138"/>
                          <a:pt x="2149258" y="1137306"/>
                        </a:cubicBezTo>
                        <a:cubicBezTo>
                          <a:pt x="2156266" y="1241379"/>
                          <a:pt x="2067795" y="1386806"/>
                          <a:pt x="1921791" y="1364773"/>
                        </a:cubicBezTo>
                        <a:cubicBezTo>
                          <a:pt x="1755541" y="1377854"/>
                          <a:pt x="1476393" y="1322534"/>
                          <a:pt x="1323130" y="1364773"/>
                        </a:cubicBezTo>
                        <a:cubicBezTo>
                          <a:pt x="1169867" y="1407012"/>
                          <a:pt x="905551" y="1298899"/>
                          <a:pt x="741412" y="1364773"/>
                        </a:cubicBezTo>
                        <a:cubicBezTo>
                          <a:pt x="577273" y="1430647"/>
                          <a:pt x="397223" y="1311359"/>
                          <a:pt x="227467" y="1364773"/>
                        </a:cubicBezTo>
                        <a:cubicBezTo>
                          <a:pt x="92284" y="1394564"/>
                          <a:pt x="-7921" y="1237989"/>
                          <a:pt x="0" y="1137306"/>
                        </a:cubicBezTo>
                        <a:cubicBezTo>
                          <a:pt x="-13288" y="1032302"/>
                          <a:pt x="35457" y="889262"/>
                          <a:pt x="0" y="682387"/>
                        </a:cubicBezTo>
                        <a:cubicBezTo>
                          <a:pt x="-35457" y="475512"/>
                          <a:pt x="34913" y="448384"/>
                          <a:pt x="0" y="227467"/>
                        </a:cubicBezTo>
                        <a:close/>
                      </a:path>
                      <a:path w="2149258" h="1364773" stroke="0" extrusionOk="0">
                        <a:moveTo>
                          <a:pt x="0" y="227467"/>
                        </a:moveTo>
                        <a:cubicBezTo>
                          <a:pt x="-16927" y="91399"/>
                          <a:pt x="96397" y="2043"/>
                          <a:pt x="227467" y="0"/>
                        </a:cubicBezTo>
                        <a:cubicBezTo>
                          <a:pt x="510945" y="-9199"/>
                          <a:pt x="675173" y="30864"/>
                          <a:pt x="826128" y="0"/>
                        </a:cubicBezTo>
                        <a:cubicBezTo>
                          <a:pt x="977083" y="-30864"/>
                          <a:pt x="1234471" y="59108"/>
                          <a:pt x="1373960" y="0"/>
                        </a:cubicBezTo>
                        <a:cubicBezTo>
                          <a:pt x="1513449" y="-59108"/>
                          <a:pt x="1654919" y="7716"/>
                          <a:pt x="1921791" y="0"/>
                        </a:cubicBezTo>
                        <a:cubicBezTo>
                          <a:pt x="2037615" y="-31575"/>
                          <a:pt x="2154947" y="80790"/>
                          <a:pt x="2149258" y="227467"/>
                        </a:cubicBezTo>
                        <a:cubicBezTo>
                          <a:pt x="2194301" y="318095"/>
                          <a:pt x="2128793" y="457141"/>
                          <a:pt x="2149258" y="664190"/>
                        </a:cubicBezTo>
                        <a:cubicBezTo>
                          <a:pt x="2169723" y="871239"/>
                          <a:pt x="2145148" y="991799"/>
                          <a:pt x="2149258" y="1137306"/>
                        </a:cubicBezTo>
                        <a:cubicBezTo>
                          <a:pt x="2139329" y="1279358"/>
                          <a:pt x="2041534" y="1357949"/>
                          <a:pt x="1921791" y="1364773"/>
                        </a:cubicBezTo>
                        <a:cubicBezTo>
                          <a:pt x="1774160" y="1390643"/>
                          <a:pt x="1642502" y="1352940"/>
                          <a:pt x="1390903" y="1364773"/>
                        </a:cubicBezTo>
                        <a:cubicBezTo>
                          <a:pt x="1139304" y="1376606"/>
                          <a:pt x="963383" y="1335557"/>
                          <a:pt x="826128" y="1364773"/>
                        </a:cubicBezTo>
                        <a:cubicBezTo>
                          <a:pt x="688874" y="1393989"/>
                          <a:pt x="397749" y="1300021"/>
                          <a:pt x="227467" y="1364773"/>
                        </a:cubicBezTo>
                        <a:cubicBezTo>
                          <a:pt x="122148" y="1389649"/>
                          <a:pt x="9256" y="1254829"/>
                          <a:pt x="0" y="1137306"/>
                        </a:cubicBezTo>
                        <a:cubicBezTo>
                          <a:pt x="-47760" y="1015223"/>
                          <a:pt x="4360" y="896293"/>
                          <a:pt x="0" y="682387"/>
                        </a:cubicBezTo>
                        <a:cubicBezTo>
                          <a:pt x="-4360" y="468481"/>
                          <a:pt x="29763" y="395886"/>
                          <a:pt x="0" y="227467"/>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Counting</a:t>
            </a:r>
          </a:p>
        </p:txBody>
      </p:sp>
      <p:sp>
        <p:nvSpPr>
          <p:cNvPr id="43" name="Rounded Rectangle 42">
            <a:extLst>
              <a:ext uri="{FF2B5EF4-FFF2-40B4-BE49-F238E27FC236}">
                <a16:creationId xmlns:a16="http://schemas.microsoft.com/office/drawing/2014/main" id="{92D3C4C6-2EB7-416C-6252-3E359B1DC2FA}"/>
              </a:ext>
            </a:extLst>
          </p:cNvPr>
          <p:cNvSpPr/>
          <p:nvPr/>
        </p:nvSpPr>
        <p:spPr>
          <a:xfrm>
            <a:off x="1595860" y="21341769"/>
            <a:ext cx="2149258" cy="1364773"/>
          </a:xfrm>
          <a:prstGeom prst="roundRect">
            <a:avLst/>
          </a:prstGeom>
          <a:solidFill>
            <a:schemeClr val="tx2">
              <a:alpha val="13342"/>
            </a:schemeClr>
          </a:solidFill>
          <a:ln w="76200">
            <a:solidFill>
              <a:schemeClr val="accent1">
                <a:lumMod val="75000"/>
              </a:schemeClr>
            </a:solidFill>
            <a:extLst>
              <a:ext uri="{C807C97D-BFC1-408E-A445-0C87EB9F89A2}">
                <ask:lineSketchStyleProps xmlns:ask="http://schemas.microsoft.com/office/drawing/2018/sketchyshapes" sd="1219033472">
                  <a:custGeom>
                    <a:avLst/>
                    <a:gdLst>
                      <a:gd name="connsiteX0" fmla="*/ 0 w 2149258"/>
                      <a:gd name="connsiteY0" fmla="*/ 227467 h 1364773"/>
                      <a:gd name="connsiteX1" fmla="*/ 227467 w 2149258"/>
                      <a:gd name="connsiteY1" fmla="*/ 0 h 1364773"/>
                      <a:gd name="connsiteX2" fmla="*/ 809185 w 2149258"/>
                      <a:gd name="connsiteY2" fmla="*/ 0 h 1364773"/>
                      <a:gd name="connsiteX3" fmla="*/ 1340073 w 2149258"/>
                      <a:gd name="connsiteY3" fmla="*/ 0 h 1364773"/>
                      <a:gd name="connsiteX4" fmla="*/ 1921791 w 2149258"/>
                      <a:gd name="connsiteY4" fmla="*/ 0 h 1364773"/>
                      <a:gd name="connsiteX5" fmla="*/ 2149258 w 2149258"/>
                      <a:gd name="connsiteY5" fmla="*/ 227467 h 1364773"/>
                      <a:gd name="connsiteX6" fmla="*/ 2149258 w 2149258"/>
                      <a:gd name="connsiteY6" fmla="*/ 664190 h 1364773"/>
                      <a:gd name="connsiteX7" fmla="*/ 2149258 w 2149258"/>
                      <a:gd name="connsiteY7" fmla="*/ 1137306 h 1364773"/>
                      <a:gd name="connsiteX8" fmla="*/ 1921791 w 2149258"/>
                      <a:gd name="connsiteY8" fmla="*/ 1364773 h 1364773"/>
                      <a:gd name="connsiteX9" fmla="*/ 1323130 w 2149258"/>
                      <a:gd name="connsiteY9" fmla="*/ 1364773 h 1364773"/>
                      <a:gd name="connsiteX10" fmla="*/ 741412 w 2149258"/>
                      <a:gd name="connsiteY10" fmla="*/ 1364773 h 1364773"/>
                      <a:gd name="connsiteX11" fmla="*/ 227467 w 2149258"/>
                      <a:gd name="connsiteY11" fmla="*/ 1364773 h 1364773"/>
                      <a:gd name="connsiteX12" fmla="*/ 0 w 2149258"/>
                      <a:gd name="connsiteY12" fmla="*/ 1137306 h 1364773"/>
                      <a:gd name="connsiteX13" fmla="*/ 0 w 2149258"/>
                      <a:gd name="connsiteY13" fmla="*/ 682387 h 1364773"/>
                      <a:gd name="connsiteX14" fmla="*/ 0 w 2149258"/>
                      <a:gd name="connsiteY14" fmla="*/ 227467 h 136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9258" h="1364773" fill="none" extrusionOk="0">
                        <a:moveTo>
                          <a:pt x="0" y="227467"/>
                        </a:moveTo>
                        <a:cubicBezTo>
                          <a:pt x="-10370" y="80702"/>
                          <a:pt x="103788" y="-26356"/>
                          <a:pt x="227467" y="0"/>
                        </a:cubicBezTo>
                        <a:cubicBezTo>
                          <a:pt x="459299" y="-67101"/>
                          <a:pt x="585078" y="19411"/>
                          <a:pt x="809185" y="0"/>
                        </a:cubicBezTo>
                        <a:cubicBezTo>
                          <a:pt x="1033292" y="-19411"/>
                          <a:pt x="1211658" y="21531"/>
                          <a:pt x="1340073" y="0"/>
                        </a:cubicBezTo>
                        <a:cubicBezTo>
                          <a:pt x="1468488" y="-21531"/>
                          <a:pt x="1803169" y="68482"/>
                          <a:pt x="1921791" y="0"/>
                        </a:cubicBezTo>
                        <a:cubicBezTo>
                          <a:pt x="2066252" y="-3985"/>
                          <a:pt x="2152855" y="136000"/>
                          <a:pt x="2149258" y="227467"/>
                        </a:cubicBezTo>
                        <a:cubicBezTo>
                          <a:pt x="2184332" y="426277"/>
                          <a:pt x="2100463" y="563850"/>
                          <a:pt x="2149258" y="664190"/>
                        </a:cubicBezTo>
                        <a:cubicBezTo>
                          <a:pt x="2198053" y="764530"/>
                          <a:pt x="2100834" y="955138"/>
                          <a:pt x="2149258" y="1137306"/>
                        </a:cubicBezTo>
                        <a:cubicBezTo>
                          <a:pt x="2156266" y="1241379"/>
                          <a:pt x="2067795" y="1386806"/>
                          <a:pt x="1921791" y="1364773"/>
                        </a:cubicBezTo>
                        <a:cubicBezTo>
                          <a:pt x="1755541" y="1377854"/>
                          <a:pt x="1476393" y="1322534"/>
                          <a:pt x="1323130" y="1364773"/>
                        </a:cubicBezTo>
                        <a:cubicBezTo>
                          <a:pt x="1169867" y="1407012"/>
                          <a:pt x="905551" y="1298899"/>
                          <a:pt x="741412" y="1364773"/>
                        </a:cubicBezTo>
                        <a:cubicBezTo>
                          <a:pt x="577273" y="1430647"/>
                          <a:pt x="397223" y="1311359"/>
                          <a:pt x="227467" y="1364773"/>
                        </a:cubicBezTo>
                        <a:cubicBezTo>
                          <a:pt x="92284" y="1394564"/>
                          <a:pt x="-7921" y="1237989"/>
                          <a:pt x="0" y="1137306"/>
                        </a:cubicBezTo>
                        <a:cubicBezTo>
                          <a:pt x="-13288" y="1032302"/>
                          <a:pt x="35457" y="889262"/>
                          <a:pt x="0" y="682387"/>
                        </a:cubicBezTo>
                        <a:cubicBezTo>
                          <a:pt x="-35457" y="475512"/>
                          <a:pt x="34913" y="448384"/>
                          <a:pt x="0" y="227467"/>
                        </a:cubicBezTo>
                        <a:close/>
                      </a:path>
                      <a:path w="2149258" h="1364773" stroke="0" extrusionOk="0">
                        <a:moveTo>
                          <a:pt x="0" y="227467"/>
                        </a:moveTo>
                        <a:cubicBezTo>
                          <a:pt x="-16927" y="91399"/>
                          <a:pt x="96397" y="2043"/>
                          <a:pt x="227467" y="0"/>
                        </a:cubicBezTo>
                        <a:cubicBezTo>
                          <a:pt x="510945" y="-9199"/>
                          <a:pt x="675173" y="30864"/>
                          <a:pt x="826128" y="0"/>
                        </a:cubicBezTo>
                        <a:cubicBezTo>
                          <a:pt x="977083" y="-30864"/>
                          <a:pt x="1234471" y="59108"/>
                          <a:pt x="1373960" y="0"/>
                        </a:cubicBezTo>
                        <a:cubicBezTo>
                          <a:pt x="1513449" y="-59108"/>
                          <a:pt x="1654919" y="7716"/>
                          <a:pt x="1921791" y="0"/>
                        </a:cubicBezTo>
                        <a:cubicBezTo>
                          <a:pt x="2037615" y="-31575"/>
                          <a:pt x="2154947" y="80790"/>
                          <a:pt x="2149258" y="227467"/>
                        </a:cubicBezTo>
                        <a:cubicBezTo>
                          <a:pt x="2194301" y="318095"/>
                          <a:pt x="2128793" y="457141"/>
                          <a:pt x="2149258" y="664190"/>
                        </a:cubicBezTo>
                        <a:cubicBezTo>
                          <a:pt x="2169723" y="871239"/>
                          <a:pt x="2145148" y="991799"/>
                          <a:pt x="2149258" y="1137306"/>
                        </a:cubicBezTo>
                        <a:cubicBezTo>
                          <a:pt x="2139329" y="1279358"/>
                          <a:pt x="2041534" y="1357949"/>
                          <a:pt x="1921791" y="1364773"/>
                        </a:cubicBezTo>
                        <a:cubicBezTo>
                          <a:pt x="1774160" y="1390643"/>
                          <a:pt x="1642502" y="1352940"/>
                          <a:pt x="1390903" y="1364773"/>
                        </a:cubicBezTo>
                        <a:cubicBezTo>
                          <a:pt x="1139304" y="1376606"/>
                          <a:pt x="963383" y="1335557"/>
                          <a:pt x="826128" y="1364773"/>
                        </a:cubicBezTo>
                        <a:cubicBezTo>
                          <a:pt x="688874" y="1393989"/>
                          <a:pt x="397749" y="1300021"/>
                          <a:pt x="227467" y="1364773"/>
                        </a:cubicBezTo>
                        <a:cubicBezTo>
                          <a:pt x="122148" y="1389649"/>
                          <a:pt x="9256" y="1254829"/>
                          <a:pt x="0" y="1137306"/>
                        </a:cubicBezTo>
                        <a:cubicBezTo>
                          <a:pt x="-47760" y="1015223"/>
                          <a:pt x="4360" y="896293"/>
                          <a:pt x="0" y="682387"/>
                        </a:cubicBezTo>
                        <a:cubicBezTo>
                          <a:pt x="-4360" y="468481"/>
                          <a:pt x="29763" y="395886"/>
                          <a:pt x="0" y="227467"/>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Solve Homography</a:t>
            </a:r>
          </a:p>
        </p:txBody>
      </p:sp>
      <p:sp>
        <p:nvSpPr>
          <p:cNvPr id="44" name="Rounded Rectangle 43">
            <a:extLst>
              <a:ext uri="{FF2B5EF4-FFF2-40B4-BE49-F238E27FC236}">
                <a16:creationId xmlns:a16="http://schemas.microsoft.com/office/drawing/2014/main" id="{8427026F-118B-C8C2-F987-527D72CAB96F}"/>
              </a:ext>
            </a:extLst>
          </p:cNvPr>
          <p:cNvSpPr/>
          <p:nvPr/>
        </p:nvSpPr>
        <p:spPr>
          <a:xfrm>
            <a:off x="1672280" y="19043386"/>
            <a:ext cx="2149258" cy="1364773"/>
          </a:xfrm>
          <a:prstGeom prst="roundRect">
            <a:avLst/>
          </a:prstGeom>
          <a:solidFill>
            <a:schemeClr val="tx2">
              <a:alpha val="13342"/>
            </a:schemeClr>
          </a:solidFill>
          <a:ln w="76200">
            <a:solidFill>
              <a:schemeClr val="accent1">
                <a:lumMod val="75000"/>
              </a:schemeClr>
            </a:solidFill>
            <a:extLst>
              <a:ext uri="{C807C97D-BFC1-408E-A445-0C87EB9F89A2}">
                <ask:lineSketchStyleProps xmlns:ask="http://schemas.microsoft.com/office/drawing/2018/sketchyshapes" sd="1219033472">
                  <a:custGeom>
                    <a:avLst/>
                    <a:gdLst>
                      <a:gd name="connsiteX0" fmla="*/ 0 w 2149258"/>
                      <a:gd name="connsiteY0" fmla="*/ 227467 h 1364773"/>
                      <a:gd name="connsiteX1" fmla="*/ 227467 w 2149258"/>
                      <a:gd name="connsiteY1" fmla="*/ 0 h 1364773"/>
                      <a:gd name="connsiteX2" fmla="*/ 809185 w 2149258"/>
                      <a:gd name="connsiteY2" fmla="*/ 0 h 1364773"/>
                      <a:gd name="connsiteX3" fmla="*/ 1340073 w 2149258"/>
                      <a:gd name="connsiteY3" fmla="*/ 0 h 1364773"/>
                      <a:gd name="connsiteX4" fmla="*/ 1921791 w 2149258"/>
                      <a:gd name="connsiteY4" fmla="*/ 0 h 1364773"/>
                      <a:gd name="connsiteX5" fmla="*/ 2149258 w 2149258"/>
                      <a:gd name="connsiteY5" fmla="*/ 227467 h 1364773"/>
                      <a:gd name="connsiteX6" fmla="*/ 2149258 w 2149258"/>
                      <a:gd name="connsiteY6" fmla="*/ 664190 h 1364773"/>
                      <a:gd name="connsiteX7" fmla="*/ 2149258 w 2149258"/>
                      <a:gd name="connsiteY7" fmla="*/ 1137306 h 1364773"/>
                      <a:gd name="connsiteX8" fmla="*/ 1921791 w 2149258"/>
                      <a:gd name="connsiteY8" fmla="*/ 1364773 h 1364773"/>
                      <a:gd name="connsiteX9" fmla="*/ 1323130 w 2149258"/>
                      <a:gd name="connsiteY9" fmla="*/ 1364773 h 1364773"/>
                      <a:gd name="connsiteX10" fmla="*/ 741412 w 2149258"/>
                      <a:gd name="connsiteY10" fmla="*/ 1364773 h 1364773"/>
                      <a:gd name="connsiteX11" fmla="*/ 227467 w 2149258"/>
                      <a:gd name="connsiteY11" fmla="*/ 1364773 h 1364773"/>
                      <a:gd name="connsiteX12" fmla="*/ 0 w 2149258"/>
                      <a:gd name="connsiteY12" fmla="*/ 1137306 h 1364773"/>
                      <a:gd name="connsiteX13" fmla="*/ 0 w 2149258"/>
                      <a:gd name="connsiteY13" fmla="*/ 682387 h 1364773"/>
                      <a:gd name="connsiteX14" fmla="*/ 0 w 2149258"/>
                      <a:gd name="connsiteY14" fmla="*/ 227467 h 136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9258" h="1364773" fill="none" extrusionOk="0">
                        <a:moveTo>
                          <a:pt x="0" y="227467"/>
                        </a:moveTo>
                        <a:cubicBezTo>
                          <a:pt x="-10370" y="80702"/>
                          <a:pt x="103788" y="-26356"/>
                          <a:pt x="227467" y="0"/>
                        </a:cubicBezTo>
                        <a:cubicBezTo>
                          <a:pt x="459299" y="-67101"/>
                          <a:pt x="585078" y="19411"/>
                          <a:pt x="809185" y="0"/>
                        </a:cubicBezTo>
                        <a:cubicBezTo>
                          <a:pt x="1033292" y="-19411"/>
                          <a:pt x="1211658" y="21531"/>
                          <a:pt x="1340073" y="0"/>
                        </a:cubicBezTo>
                        <a:cubicBezTo>
                          <a:pt x="1468488" y="-21531"/>
                          <a:pt x="1803169" y="68482"/>
                          <a:pt x="1921791" y="0"/>
                        </a:cubicBezTo>
                        <a:cubicBezTo>
                          <a:pt x="2066252" y="-3985"/>
                          <a:pt x="2152855" y="136000"/>
                          <a:pt x="2149258" y="227467"/>
                        </a:cubicBezTo>
                        <a:cubicBezTo>
                          <a:pt x="2184332" y="426277"/>
                          <a:pt x="2100463" y="563850"/>
                          <a:pt x="2149258" y="664190"/>
                        </a:cubicBezTo>
                        <a:cubicBezTo>
                          <a:pt x="2198053" y="764530"/>
                          <a:pt x="2100834" y="955138"/>
                          <a:pt x="2149258" y="1137306"/>
                        </a:cubicBezTo>
                        <a:cubicBezTo>
                          <a:pt x="2156266" y="1241379"/>
                          <a:pt x="2067795" y="1386806"/>
                          <a:pt x="1921791" y="1364773"/>
                        </a:cubicBezTo>
                        <a:cubicBezTo>
                          <a:pt x="1755541" y="1377854"/>
                          <a:pt x="1476393" y="1322534"/>
                          <a:pt x="1323130" y="1364773"/>
                        </a:cubicBezTo>
                        <a:cubicBezTo>
                          <a:pt x="1169867" y="1407012"/>
                          <a:pt x="905551" y="1298899"/>
                          <a:pt x="741412" y="1364773"/>
                        </a:cubicBezTo>
                        <a:cubicBezTo>
                          <a:pt x="577273" y="1430647"/>
                          <a:pt x="397223" y="1311359"/>
                          <a:pt x="227467" y="1364773"/>
                        </a:cubicBezTo>
                        <a:cubicBezTo>
                          <a:pt x="92284" y="1394564"/>
                          <a:pt x="-7921" y="1237989"/>
                          <a:pt x="0" y="1137306"/>
                        </a:cubicBezTo>
                        <a:cubicBezTo>
                          <a:pt x="-13288" y="1032302"/>
                          <a:pt x="35457" y="889262"/>
                          <a:pt x="0" y="682387"/>
                        </a:cubicBezTo>
                        <a:cubicBezTo>
                          <a:pt x="-35457" y="475512"/>
                          <a:pt x="34913" y="448384"/>
                          <a:pt x="0" y="227467"/>
                        </a:cubicBezTo>
                        <a:close/>
                      </a:path>
                      <a:path w="2149258" h="1364773" stroke="0" extrusionOk="0">
                        <a:moveTo>
                          <a:pt x="0" y="227467"/>
                        </a:moveTo>
                        <a:cubicBezTo>
                          <a:pt x="-16927" y="91399"/>
                          <a:pt x="96397" y="2043"/>
                          <a:pt x="227467" y="0"/>
                        </a:cubicBezTo>
                        <a:cubicBezTo>
                          <a:pt x="510945" y="-9199"/>
                          <a:pt x="675173" y="30864"/>
                          <a:pt x="826128" y="0"/>
                        </a:cubicBezTo>
                        <a:cubicBezTo>
                          <a:pt x="977083" y="-30864"/>
                          <a:pt x="1234471" y="59108"/>
                          <a:pt x="1373960" y="0"/>
                        </a:cubicBezTo>
                        <a:cubicBezTo>
                          <a:pt x="1513449" y="-59108"/>
                          <a:pt x="1654919" y="7716"/>
                          <a:pt x="1921791" y="0"/>
                        </a:cubicBezTo>
                        <a:cubicBezTo>
                          <a:pt x="2037615" y="-31575"/>
                          <a:pt x="2154947" y="80790"/>
                          <a:pt x="2149258" y="227467"/>
                        </a:cubicBezTo>
                        <a:cubicBezTo>
                          <a:pt x="2194301" y="318095"/>
                          <a:pt x="2128793" y="457141"/>
                          <a:pt x="2149258" y="664190"/>
                        </a:cubicBezTo>
                        <a:cubicBezTo>
                          <a:pt x="2169723" y="871239"/>
                          <a:pt x="2145148" y="991799"/>
                          <a:pt x="2149258" y="1137306"/>
                        </a:cubicBezTo>
                        <a:cubicBezTo>
                          <a:pt x="2139329" y="1279358"/>
                          <a:pt x="2041534" y="1357949"/>
                          <a:pt x="1921791" y="1364773"/>
                        </a:cubicBezTo>
                        <a:cubicBezTo>
                          <a:pt x="1774160" y="1390643"/>
                          <a:pt x="1642502" y="1352940"/>
                          <a:pt x="1390903" y="1364773"/>
                        </a:cubicBezTo>
                        <a:cubicBezTo>
                          <a:pt x="1139304" y="1376606"/>
                          <a:pt x="963383" y="1335557"/>
                          <a:pt x="826128" y="1364773"/>
                        </a:cubicBezTo>
                        <a:cubicBezTo>
                          <a:pt x="688874" y="1393989"/>
                          <a:pt x="397749" y="1300021"/>
                          <a:pt x="227467" y="1364773"/>
                        </a:cubicBezTo>
                        <a:cubicBezTo>
                          <a:pt x="122148" y="1389649"/>
                          <a:pt x="9256" y="1254829"/>
                          <a:pt x="0" y="1137306"/>
                        </a:cubicBezTo>
                        <a:cubicBezTo>
                          <a:pt x="-47760" y="1015223"/>
                          <a:pt x="4360" y="896293"/>
                          <a:pt x="0" y="682387"/>
                        </a:cubicBezTo>
                        <a:cubicBezTo>
                          <a:pt x="-4360" y="468481"/>
                          <a:pt x="29763" y="395886"/>
                          <a:pt x="0" y="227467"/>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Annotate Intersection</a:t>
            </a:r>
          </a:p>
        </p:txBody>
      </p:sp>
      <p:sp>
        <p:nvSpPr>
          <p:cNvPr id="45" name="Right Arrow 44">
            <a:extLst>
              <a:ext uri="{FF2B5EF4-FFF2-40B4-BE49-F238E27FC236}">
                <a16:creationId xmlns:a16="http://schemas.microsoft.com/office/drawing/2014/main" id="{878B9E91-4515-1E13-DF58-AB54ADCF3C2D}"/>
              </a:ext>
            </a:extLst>
          </p:cNvPr>
          <p:cNvSpPr/>
          <p:nvPr/>
        </p:nvSpPr>
        <p:spPr>
          <a:xfrm>
            <a:off x="8212422" y="24286645"/>
            <a:ext cx="602943" cy="222630"/>
          </a:xfrm>
          <a:prstGeom prst="rightArrow">
            <a:avLst/>
          </a:prstGeom>
          <a:solidFill>
            <a:schemeClr val="accent2">
              <a:lumMod val="75000"/>
            </a:schemeClr>
          </a:solidFill>
          <a:ln>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ight Arrow 45">
            <a:extLst>
              <a:ext uri="{FF2B5EF4-FFF2-40B4-BE49-F238E27FC236}">
                <a16:creationId xmlns:a16="http://schemas.microsoft.com/office/drawing/2014/main" id="{012CE222-D83E-7066-3145-CF6B66690A4A}"/>
              </a:ext>
            </a:extLst>
          </p:cNvPr>
          <p:cNvSpPr/>
          <p:nvPr/>
        </p:nvSpPr>
        <p:spPr>
          <a:xfrm rot="5400000">
            <a:off x="5347705" y="18569290"/>
            <a:ext cx="602943" cy="222630"/>
          </a:xfrm>
          <a:prstGeom prst="rightArrow">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ight Arrow 46">
            <a:extLst>
              <a:ext uri="{FF2B5EF4-FFF2-40B4-BE49-F238E27FC236}">
                <a16:creationId xmlns:a16="http://schemas.microsoft.com/office/drawing/2014/main" id="{088AA2D5-429C-8F52-66A4-1910F94DE712}"/>
              </a:ext>
            </a:extLst>
          </p:cNvPr>
          <p:cNvSpPr/>
          <p:nvPr/>
        </p:nvSpPr>
        <p:spPr>
          <a:xfrm rot="5400000">
            <a:off x="5347704" y="20828113"/>
            <a:ext cx="602943" cy="222630"/>
          </a:xfrm>
          <a:prstGeom prst="rightArrow">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ight Arrow 47">
            <a:extLst>
              <a:ext uri="{FF2B5EF4-FFF2-40B4-BE49-F238E27FC236}">
                <a16:creationId xmlns:a16="http://schemas.microsoft.com/office/drawing/2014/main" id="{C2029DDB-F2D2-E8CD-B663-7377FD8B5EC7}"/>
              </a:ext>
            </a:extLst>
          </p:cNvPr>
          <p:cNvSpPr/>
          <p:nvPr/>
        </p:nvSpPr>
        <p:spPr>
          <a:xfrm rot="5400000">
            <a:off x="2411803" y="20803370"/>
            <a:ext cx="602943" cy="222630"/>
          </a:xfrm>
          <a:prstGeom prst="rightArrow">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ight Arrow 48">
            <a:extLst>
              <a:ext uri="{FF2B5EF4-FFF2-40B4-BE49-F238E27FC236}">
                <a16:creationId xmlns:a16="http://schemas.microsoft.com/office/drawing/2014/main" id="{CD6E5A79-593B-490C-9816-0AE5BC46E87B}"/>
              </a:ext>
            </a:extLst>
          </p:cNvPr>
          <p:cNvSpPr/>
          <p:nvPr/>
        </p:nvSpPr>
        <p:spPr>
          <a:xfrm>
            <a:off x="5250737" y="24286645"/>
            <a:ext cx="602943" cy="222630"/>
          </a:xfrm>
          <a:prstGeom prst="rightArrow">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4" name="Picture 63" descr="A road with a crosswalk&#10;&#10;Description automatically generated">
            <a:extLst>
              <a:ext uri="{FF2B5EF4-FFF2-40B4-BE49-F238E27FC236}">
                <a16:creationId xmlns:a16="http://schemas.microsoft.com/office/drawing/2014/main" id="{4532491C-0458-E531-573D-5648F4F2FF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5121" y="26733729"/>
            <a:ext cx="7627080" cy="4699930"/>
          </a:xfrm>
          <a:prstGeom prst="rect">
            <a:avLst/>
          </a:prstGeom>
        </p:spPr>
      </p:pic>
      <p:pic>
        <p:nvPicPr>
          <p:cNvPr id="67" name="Picture 66" descr="A aerial view of a road&#10;&#10;Description automatically generated">
            <a:extLst>
              <a:ext uri="{FF2B5EF4-FFF2-40B4-BE49-F238E27FC236}">
                <a16:creationId xmlns:a16="http://schemas.microsoft.com/office/drawing/2014/main" id="{B7CB7357-520C-35F7-D4BE-AC3562867D3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32059" y="26697380"/>
            <a:ext cx="4772627" cy="4772627"/>
          </a:xfrm>
          <a:prstGeom prst="rect">
            <a:avLst/>
          </a:prstGeom>
        </p:spPr>
      </p:pic>
      <p:sp>
        <p:nvSpPr>
          <p:cNvPr id="68" name="TextBox 67">
            <a:extLst>
              <a:ext uri="{FF2B5EF4-FFF2-40B4-BE49-F238E27FC236}">
                <a16:creationId xmlns:a16="http://schemas.microsoft.com/office/drawing/2014/main" id="{C98DB6A4-A3B2-4B90-0EC4-6AC5FE4D31BD}"/>
              </a:ext>
            </a:extLst>
          </p:cNvPr>
          <p:cNvSpPr txBox="1"/>
          <p:nvPr/>
        </p:nvSpPr>
        <p:spPr>
          <a:xfrm>
            <a:off x="2933911" y="31523940"/>
            <a:ext cx="3365160" cy="646331"/>
          </a:xfrm>
          <a:prstGeom prst="rect">
            <a:avLst/>
          </a:prstGeom>
          <a:noFill/>
        </p:spPr>
        <p:txBody>
          <a:bodyPr wrap="square" rtlCol="0">
            <a:spAutoFit/>
          </a:bodyPr>
          <a:lstStyle/>
          <a:p>
            <a:r>
              <a:rPr lang="en-CA" sz="3600" dirty="0">
                <a:solidFill>
                  <a:schemeClr val="bg2">
                    <a:lumMod val="50000"/>
                  </a:schemeClr>
                </a:solidFill>
              </a:rPr>
              <a:t>a) Camera view</a:t>
            </a:r>
          </a:p>
        </p:txBody>
      </p:sp>
      <p:sp>
        <p:nvSpPr>
          <p:cNvPr id="69" name="TextBox 68">
            <a:extLst>
              <a:ext uri="{FF2B5EF4-FFF2-40B4-BE49-F238E27FC236}">
                <a16:creationId xmlns:a16="http://schemas.microsoft.com/office/drawing/2014/main" id="{63D814EC-E6AF-6D2C-3A98-9A5720AB64A8}"/>
              </a:ext>
            </a:extLst>
          </p:cNvPr>
          <p:cNvSpPr txBox="1"/>
          <p:nvPr/>
        </p:nvSpPr>
        <p:spPr>
          <a:xfrm>
            <a:off x="9987175" y="31635863"/>
            <a:ext cx="2950386" cy="646331"/>
          </a:xfrm>
          <a:prstGeom prst="rect">
            <a:avLst/>
          </a:prstGeom>
          <a:noFill/>
        </p:spPr>
        <p:txBody>
          <a:bodyPr wrap="square" rtlCol="0">
            <a:spAutoFit/>
          </a:bodyPr>
          <a:lstStyle/>
          <a:p>
            <a:r>
              <a:rPr lang="en-CA" sz="3600" dirty="0">
                <a:solidFill>
                  <a:schemeClr val="bg2">
                    <a:lumMod val="50000"/>
                  </a:schemeClr>
                </a:solidFill>
              </a:rPr>
              <a:t>b) Aerial view</a:t>
            </a:r>
          </a:p>
        </p:txBody>
      </p:sp>
      <p:sp>
        <p:nvSpPr>
          <p:cNvPr id="70" name="TextBox 69">
            <a:extLst>
              <a:ext uri="{FF2B5EF4-FFF2-40B4-BE49-F238E27FC236}">
                <a16:creationId xmlns:a16="http://schemas.microsoft.com/office/drawing/2014/main" id="{B76B7B6E-71B4-9FD7-C769-A15426A098EF}"/>
              </a:ext>
            </a:extLst>
          </p:cNvPr>
          <p:cNvSpPr txBox="1"/>
          <p:nvPr/>
        </p:nvSpPr>
        <p:spPr>
          <a:xfrm>
            <a:off x="15542655" y="6840169"/>
            <a:ext cx="13476795" cy="1477328"/>
          </a:xfrm>
          <a:prstGeom prst="rect">
            <a:avLst/>
          </a:prstGeom>
          <a:noFill/>
        </p:spPr>
        <p:txBody>
          <a:bodyPr wrap="square" rtlCol="0">
            <a:spAutoFit/>
          </a:bodyPr>
          <a:lstStyle/>
          <a:p>
            <a:pPr algn="just"/>
            <a:r>
              <a:rPr lang="en-US" altLang="zh-CN" sz="4500" dirty="0"/>
              <a:t>The transition is based on projective geometry and the fact that road users are approximately on a 2D plane.</a:t>
            </a:r>
          </a:p>
        </p:txBody>
      </p:sp>
      <p:pic>
        <p:nvPicPr>
          <p:cNvPr id="72" name="Picture 71" descr="A diagram of a rectangular object with lines and a line&#10;&#10;Description automatically generated">
            <a:extLst>
              <a:ext uri="{FF2B5EF4-FFF2-40B4-BE49-F238E27FC236}">
                <a16:creationId xmlns:a16="http://schemas.microsoft.com/office/drawing/2014/main" id="{C61A4F6D-D286-99DD-4D60-215D568E7DF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635798" y="8294500"/>
            <a:ext cx="9166174" cy="4319311"/>
          </a:xfrm>
          <a:prstGeom prst="rect">
            <a:avLst/>
          </a:prstGeom>
        </p:spPr>
      </p:pic>
      <p:pic>
        <p:nvPicPr>
          <p:cNvPr id="74" name="Picture 73" descr="A black and white math equation&#10;&#10;Description automatically generated">
            <a:extLst>
              <a:ext uri="{FF2B5EF4-FFF2-40B4-BE49-F238E27FC236}">
                <a16:creationId xmlns:a16="http://schemas.microsoft.com/office/drawing/2014/main" id="{EC38AD50-104D-50FC-1363-1BD16C1C5B0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258929" y="9527543"/>
            <a:ext cx="1366051" cy="1340544"/>
          </a:xfrm>
          <a:prstGeom prst="rect">
            <a:avLst/>
          </a:prstGeom>
        </p:spPr>
      </p:pic>
      <p:pic>
        <p:nvPicPr>
          <p:cNvPr id="76" name="Picture 75" descr="A black math symbols with numbers and symbols&#10;&#10;Description automatically generated with medium confidence">
            <a:extLst>
              <a:ext uri="{FF2B5EF4-FFF2-40B4-BE49-F238E27FC236}">
                <a16:creationId xmlns:a16="http://schemas.microsoft.com/office/drawing/2014/main" id="{D3D6A117-4F9B-5E22-4CAC-B20499D173B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198628" y="9477542"/>
            <a:ext cx="1563908" cy="1252793"/>
          </a:xfrm>
          <a:prstGeom prst="rect">
            <a:avLst/>
          </a:prstGeom>
        </p:spPr>
      </p:pic>
      <p:pic>
        <p:nvPicPr>
          <p:cNvPr id="78" name="Picture 77" descr="A number of letters and numbers&#10;&#10;Description automatically generated">
            <a:extLst>
              <a:ext uri="{FF2B5EF4-FFF2-40B4-BE49-F238E27FC236}">
                <a16:creationId xmlns:a16="http://schemas.microsoft.com/office/drawing/2014/main" id="{1444BC20-3D9E-A999-9018-F74DC3C7833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108439" y="12393576"/>
            <a:ext cx="5670055" cy="1646145"/>
          </a:xfrm>
          <a:prstGeom prst="rect">
            <a:avLst/>
          </a:prstGeom>
        </p:spPr>
      </p:pic>
      <p:pic>
        <p:nvPicPr>
          <p:cNvPr id="80" name="Picture 79" descr="A number and equation&#10;&#10;Description automatically generated with medium confidence">
            <a:extLst>
              <a:ext uri="{FF2B5EF4-FFF2-40B4-BE49-F238E27FC236}">
                <a16:creationId xmlns:a16="http://schemas.microsoft.com/office/drawing/2014/main" id="{7310ACDC-5391-E18B-9734-D7202D067FC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7774718" y="14350560"/>
            <a:ext cx="8330367" cy="1168332"/>
          </a:xfrm>
          <a:prstGeom prst="rect">
            <a:avLst/>
          </a:prstGeom>
        </p:spPr>
      </p:pic>
      <p:pic>
        <p:nvPicPr>
          <p:cNvPr id="82" name="Picture 81" descr="A black text on a white background&#10;&#10;Description automatically generated">
            <a:extLst>
              <a:ext uri="{FF2B5EF4-FFF2-40B4-BE49-F238E27FC236}">
                <a16:creationId xmlns:a16="http://schemas.microsoft.com/office/drawing/2014/main" id="{8C628C13-D950-64F4-9813-F0625019CDF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8332685" y="15829731"/>
            <a:ext cx="7772400" cy="982590"/>
          </a:xfrm>
          <a:prstGeom prst="rect">
            <a:avLst/>
          </a:prstGeom>
        </p:spPr>
      </p:pic>
      <p:sp>
        <p:nvSpPr>
          <p:cNvPr id="83" name="TextBox 82">
            <a:extLst>
              <a:ext uri="{FF2B5EF4-FFF2-40B4-BE49-F238E27FC236}">
                <a16:creationId xmlns:a16="http://schemas.microsoft.com/office/drawing/2014/main" id="{002B170B-BBA8-550C-AE46-FE27B1B36F06}"/>
              </a:ext>
            </a:extLst>
          </p:cNvPr>
          <p:cNvSpPr txBox="1"/>
          <p:nvPr/>
        </p:nvSpPr>
        <p:spPr>
          <a:xfrm>
            <a:off x="15462612" y="17092179"/>
            <a:ext cx="13476795" cy="1477328"/>
          </a:xfrm>
          <a:prstGeom prst="rect">
            <a:avLst/>
          </a:prstGeom>
          <a:noFill/>
        </p:spPr>
        <p:txBody>
          <a:bodyPr wrap="square" rtlCol="0">
            <a:spAutoFit/>
          </a:bodyPr>
          <a:lstStyle/>
          <a:p>
            <a:pPr algn="just"/>
            <a:r>
              <a:rPr lang="en-US" altLang="zh-CN" sz="4500" dirty="0"/>
              <a:t>To solve the optimization, we take a LMS approach requiring selection of pair points.</a:t>
            </a:r>
          </a:p>
        </p:txBody>
      </p:sp>
      <p:pic>
        <p:nvPicPr>
          <p:cNvPr id="87" name="Picture 86" descr="A map of a intersection&#10;&#10;Description automatically generated">
            <a:extLst>
              <a:ext uri="{FF2B5EF4-FFF2-40B4-BE49-F238E27FC236}">
                <a16:creationId xmlns:a16="http://schemas.microsoft.com/office/drawing/2014/main" id="{505E4E19-B75B-A2CC-8401-DC1F269C05B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3560235" y="19018420"/>
            <a:ext cx="4855674" cy="4855674"/>
          </a:xfrm>
          <a:prstGeom prst="rect">
            <a:avLst/>
          </a:prstGeom>
        </p:spPr>
      </p:pic>
      <p:pic>
        <p:nvPicPr>
          <p:cNvPr id="89" name="Picture 88" descr="A view from a car camera&#10;&#10;Description automatically generated with medium confidence">
            <a:extLst>
              <a:ext uri="{FF2B5EF4-FFF2-40B4-BE49-F238E27FC236}">
                <a16:creationId xmlns:a16="http://schemas.microsoft.com/office/drawing/2014/main" id="{0F96A94A-B5B5-BABD-5C18-357885D08D0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221551" y="18974222"/>
            <a:ext cx="6439831" cy="4899871"/>
          </a:xfrm>
          <a:prstGeom prst="rect">
            <a:avLst/>
          </a:prstGeom>
        </p:spPr>
      </p:pic>
      <p:sp>
        <p:nvSpPr>
          <p:cNvPr id="90" name="TextBox 89">
            <a:extLst>
              <a:ext uri="{FF2B5EF4-FFF2-40B4-BE49-F238E27FC236}">
                <a16:creationId xmlns:a16="http://schemas.microsoft.com/office/drawing/2014/main" id="{59049F12-DF33-7D72-9EF9-9BA3D369E294}"/>
              </a:ext>
            </a:extLst>
          </p:cNvPr>
          <p:cNvSpPr txBox="1"/>
          <p:nvPr/>
        </p:nvSpPr>
        <p:spPr>
          <a:xfrm>
            <a:off x="18678361" y="24147268"/>
            <a:ext cx="9268212" cy="646331"/>
          </a:xfrm>
          <a:prstGeom prst="rect">
            <a:avLst/>
          </a:prstGeom>
          <a:noFill/>
        </p:spPr>
        <p:txBody>
          <a:bodyPr wrap="square" rtlCol="0">
            <a:spAutoFit/>
          </a:bodyPr>
          <a:lstStyle/>
          <a:p>
            <a:r>
              <a:rPr lang="en-CA" sz="3600" dirty="0">
                <a:solidFill>
                  <a:schemeClr val="bg2">
                    <a:lumMod val="50000"/>
                  </a:schemeClr>
                </a:solidFill>
              </a:rPr>
              <a:t>Selected pair points and their back-projections</a:t>
            </a:r>
          </a:p>
        </p:txBody>
      </p:sp>
      <p:sp>
        <p:nvSpPr>
          <p:cNvPr id="91" name="TextBox 90">
            <a:extLst>
              <a:ext uri="{FF2B5EF4-FFF2-40B4-BE49-F238E27FC236}">
                <a16:creationId xmlns:a16="http://schemas.microsoft.com/office/drawing/2014/main" id="{149C4BCE-7F77-4FBA-A32F-A614EE4218A1}"/>
              </a:ext>
            </a:extLst>
          </p:cNvPr>
          <p:cNvSpPr txBox="1"/>
          <p:nvPr/>
        </p:nvSpPr>
        <p:spPr>
          <a:xfrm>
            <a:off x="15476394" y="25091273"/>
            <a:ext cx="10969054" cy="1162642"/>
          </a:xfrm>
          <a:prstGeom prst="rect">
            <a:avLst/>
          </a:prstGeom>
          <a:noFill/>
        </p:spPr>
        <p:txBody>
          <a:bodyPr wrap="square" rtlCol="0">
            <a:spAutoFit/>
          </a:bodyPr>
          <a:lstStyle/>
          <a:p>
            <a:r>
              <a:rPr lang="en-US" sz="6768" b="1" dirty="0">
                <a:solidFill>
                  <a:srgbClr val="02558C"/>
                </a:solidFill>
              </a:rPr>
              <a:t>▻ Multi-camera Prototypes</a:t>
            </a:r>
          </a:p>
        </p:txBody>
      </p:sp>
      <p:sp>
        <p:nvSpPr>
          <p:cNvPr id="92" name="TextBox 91">
            <a:extLst>
              <a:ext uri="{FF2B5EF4-FFF2-40B4-BE49-F238E27FC236}">
                <a16:creationId xmlns:a16="http://schemas.microsoft.com/office/drawing/2014/main" id="{CCB4D4DE-0464-2FA1-343C-F8FD696382BF}"/>
              </a:ext>
            </a:extLst>
          </p:cNvPr>
          <p:cNvSpPr txBox="1"/>
          <p:nvPr/>
        </p:nvSpPr>
        <p:spPr>
          <a:xfrm>
            <a:off x="15586082" y="26392675"/>
            <a:ext cx="13222808" cy="1477328"/>
          </a:xfrm>
          <a:prstGeom prst="rect">
            <a:avLst/>
          </a:prstGeom>
          <a:noFill/>
        </p:spPr>
        <p:txBody>
          <a:bodyPr wrap="square" rtlCol="0">
            <a:spAutoFit/>
          </a:bodyPr>
          <a:lstStyle/>
          <a:p>
            <a:pPr algn="just"/>
            <a:r>
              <a:rPr lang="en-US" altLang="zh-CN" sz="4500" dirty="0"/>
              <a:t>To extract prototypes, we use all cameras and merge tracks on the reference 3D coordinates.</a:t>
            </a:r>
          </a:p>
        </p:txBody>
      </p:sp>
      <p:pic>
        <p:nvPicPr>
          <p:cNvPr id="94" name="Picture 93" descr="A collage of a road&#10;&#10;Description automatically generated">
            <a:extLst>
              <a:ext uri="{FF2B5EF4-FFF2-40B4-BE49-F238E27FC236}">
                <a16:creationId xmlns:a16="http://schemas.microsoft.com/office/drawing/2014/main" id="{C883D32B-D65E-E04B-FF5D-590F152736A1}"/>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5360947" y="28203530"/>
            <a:ext cx="13574709" cy="3372399"/>
          </a:xfrm>
          <a:prstGeom prst="rect">
            <a:avLst/>
          </a:prstGeom>
        </p:spPr>
      </p:pic>
      <p:sp>
        <p:nvSpPr>
          <p:cNvPr id="96" name="TextBox 95">
            <a:extLst>
              <a:ext uri="{FF2B5EF4-FFF2-40B4-BE49-F238E27FC236}">
                <a16:creationId xmlns:a16="http://schemas.microsoft.com/office/drawing/2014/main" id="{303D403F-D217-18DD-79D7-8D1D91E41368}"/>
              </a:ext>
            </a:extLst>
          </p:cNvPr>
          <p:cNvSpPr txBox="1"/>
          <p:nvPr/>
        </p:nvSpPr>
        <p:spPr>
          <a:xfrm>
            <a:off x="29918303" y="5586432"/>
            <a:ext cx="10969054" cy="1162642"/>
          </a:xfrm>
          <a:prstGeom prst="rect">
            <a:avLst/>
          </a:prstGeom>
          <a:noFill/>
        </p:spPr>
        <p:txBody>
          <a:bodyPr wrap="square" rtlCol="0">
            <a:spAutoFit/>
          </a:bodyPr>
          <a:lstStyle/>
          <a:p>
            <a:r>
              <a:rPr lang="en-US" sz="6768" b="1" dirty="0">
                <a:solidFill>
                  <a:srgbClr val="02558C"/>
                </a:solidFill>
              </a:rPr>
              <a:t>▻ Turn Counts</a:t>
            </a:r>
          </a:p>
        </p:txBody>
      </p:sp>
      <p:sp>
        <p:nvSpPr>
          <p:cNvPr id="97" name="TextBox 96">
            <a:extLst>
              <a:ext uri="{FF2B5EF4-FFF2-40B4-BE49-F238E27FC236}">
                <a16:creationId xmlns:a16="http://schemas.microsoft.com/office/drawing/2014/main" id="{99C9D730-DD71-09F0-1DBB-2360C9DCEC9D}"/>
              </a:ext>
            </a:extLst>
          </p:cNvPr>
          <p:cNvSpPr txBox="1"/>
          <p:nvPr/>
        </p:nvSpPr>
        <p:spPr>
          <a:xfrm>
            <a:off x="29960911" y="6850597"/>
            <a:ext cx="13222808" cy="2169825"/>
          </a:xfrm>
          <a:prstGeom prst="rect">
            <a:avLst/>
          </a:prstGeom>
          <a:noFill/>
        </p:spPr>
        <p:txBody>
          <a:bodyPr wrap="square" rtlCol="0">
            <a:spAutoFit/>
          </a:bodyPr>
          <a:lstStyle/>
          <a:p>
            <a:pPr algn="just"/>
            <a:r>
              <a:rPr lang="en-US" altLang="zh-CN" sz="4500" dirty="0"/>
              <a:t>Given prototypes of each movement, kernel density estimation is used to estimate probability distributions used for the generative Bayesian classifier.</a:t>
            </a:r>
          </a:p>
        </p:txBody>
      </p:sp>
      <p:sp>
        <p:nvSpPr>
          <p:cNvPr id="98" name="TextBox 97">
            <a:extLst>
              <a:ext uri="{FF2B5EF4-FFF2-40B4-BE49-F238E27FC236}">
                <a16:creationId xmlns:a16="http://schemas.microsoft.com/office/drawing/2014/main" id="{CB611324-571B-A52A-1C3B-DB1D8AF3EED8}"/>
              </a:ext>
            </a:extLst>
          </p:cNvPr>
          <p:cNvSpPr txBox="1"/>
          <p:nvPr/>
        </p:nvSpPr>
        <p:spPr>
          <a:xfrm>
            <a:off x="17887361" y="31791481"/>
            <a:ext cx="8653726" cy="646331"/>
          </a:xfrm>
          <a:prstGeom prst="rect">
            <a:avLst/>
          </a:prstGeom>
          <a:noFill/>
        </p:spPr>
        <p:txBody>
          <a:bodyPr wrap="square" rtlCol="0">
            <a:spAutoFit/>
          </a:bodyPr>
          <a:lstStyle/>
          <a:p>
            <a:r>
              <a:rPr lang="en-CA" sz="3600" dirty="0">
                <a:solidFill>
                  <a:schemeClr val="bg2">
                    <a:lumMod val="50000"/>
                  </a:schemeClr>
                </a:solidFill>
              </a:rPr>
              <a:t>Selected prototypes from each camera view.</a:t>
            </a:r>
          </a:p>
        </p:txBody>
      </p:sp>
      <p:pic>
        <p:nvPicPr>
          <p:cNvPr id="102" name="Picture 101" descr="A collage of images of a city&#10;&#10;Description automatically generated">
            <a:extLst>
              <a:ext uri="{FF2B5EF4-FFF2-40B4-BE49-F238E27FC236}">
                <a16:creationId xmlns:a16="http://schemas.microsoft.com/office/drawing/2014/main" id="{EAACC118-937A-B73A-D226-AFB8196355D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1302289" y="9253500"/>
            <a:ext cx="10408203" cy="8126005"/>
          </a:xfrm>
          <a:prstGeom prst="rect">
            <a:avLst/>
          </a:prstGeom>
        </p:spPr>
      </p:pic>
      <p:sp>
        <p:nvSpPr>
          <p:cNvPr id="106" name="TextBox 105">
            <a:extLst>
              <a:ext uri="{FF2B5EF4-FFF2-40B4-BE49-F238E27FC236}">
                <a16:creationId xmlns:a16="http://schemas.microsoft.com/office/drawing/2014/main" id="{E0B52211-D0A0-5738-1642-C76AB8530009}"/>
              </a:ext>
            </a:extLst>
          </p:cNvPr>
          <p:cNvSpPr txBox="1"/>
          <p:nvPr/>
        </p:nvSpPr>
        <p:spPr>
          <a:xfrm>
            <a:off x="29960911" y="18330764"/>
            <a:ext cx="10969054" cy="1162642"/>
          </a:xfrm>
          <a:prstGeom prst="rect">
            <a:avLst/>
          </a:prstGeom>
          <a:noFill/>
        </p:spPr>
        <p:txBody>
          <a:bodyPr wrap="square" rtlCol="0">
            <a:spAutoFit/>
          </a:bodyPr>
          <a:lstStyle/>
          <a:p>
            <a:r>
              <a:rPr lang="en-US" sz="6768" b="1" dirty="0">
                <a:solidFill>
                  <a:srgbClr val="02558C"/>
                </a:solidFill>
              </a:rPr>
              <a:t>▻ Results</a:t>
            </a:r>
          </a:p>
        </p:txBody>
      </p:sp>
      <p:sp>
        <p:nvSpPr>
          <p:cNvPr id="19" name="Right Arrow 18">
            <a:extLst>
              <a:ext uri="{FF2B5EF4-FFF2-40B4-BE49-F238E27FC236}">
                <a16:creationId xmlns:a16="http://schemas.microsoft.com/office/drawing/2014/main" id="{4A8DA081-C84C-B4FB-9971-6957A229D454}"/>
              </a:ext>
            </a:extLst>
          </p:cNvPr>
          <p:cNvSpPr/>
          <p:nvPr/>
        </p:nvSpPr>
        <p:spPr>
          <a:xfrm rot="3461145">
            <a:off x="2991387" y="23132418"/>
            <a:ext cx="602943" cy="222630"/>
          </a:xfrm>
          <a:prstGeom prst="rightArrow">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a:extLst>
              <a:ext uri="{FF2B5EF4-FFF2-40B4-BE49-F238E27FC236}">
                <a16:creationId xmlns:a16="http://schemas.microsoft.com/office/drawing/2014/main" id="{71D04646-DBBE-36DF-7E45-B1E0CE76743C}"/>
              </a:ext>
            </a:extLst>
          </p:cNvPr>
          <p:cNvSpPr/>
          <p:nvPr/>
        </p:nvSpPr>
        <p:spPr>
          <a:xfrm rot="7285881">
            <a:off x="4311881" y="23132417"/>
            <a:ext cx="602943" cy="222630"/>
          </a:xfrm>
          <a:prstGeom prst="rightArrow">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Left Brace 23">
            <a:extLst>
              <a:ext uri="{FF2B5EF4-FFF2-40B4-BE49-F238E27FC236}">
                <a16:creationId xmlns:a16="http://schemas.microsoft.com/office/drawing/2014/main" id="{2D22F9C4-7389-CE3B-F6FA-29D72F0B3A47}"/>
              </a:ext>
            </a:extLst>
          </p:cNvPr>
          <p:cNvSpPr/>
          <p:nvPr/>
        </p:nvSpPr>
        <p:spPr>
          <a:xfrm>
            <a:off x="7111108" y="18481820"/>
            <a:ext cx="996572" cy="2194696"/>
          </a:xfrm>
          <a:prstGeom prst="leftBrace">
            <a:avLst>
              <a:gd name="adj1" fmla="val 23844"/>
              <a:gd name="adj2" fmla="val 53219"/>
            </a:avLst>
          </a:prstGeom>
          <a:ln w="412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Left Brace 24">
            <a:extLst>
              <a:ext uri="{FF2B5EF4-FFF2-40B4-BE49-F238E27FC236}">
                <a16:creationId xmlns:a16="http://schemas.microsoft.com/office/drawing/2014/main" id="{E9B782B0-70D3-72F0-C0A4-7BAEDE70F6F3}"/>
              </a:ext>
            </a:extLst>
          </p:cNvPr>
          <p:cNvSpPr/>
          <p:nvPr/>
        </p:nvSpPr>
        <p:spPr>
          <a:xfrm>
            <a:off x="7143358" y="20935354"/>
            <a:ext cx="996572" cy="2194696"/>
          </a:xfrm>
          <a:prstGeom prst="leftBrace">
            <a:avLst>
              <a:gd name="adj1" fmla="val 23844"/>
              <a:gd name="adj2" fmla="val 53219"/>
            </a:avLst>
          </a:prstGeom>
          <a:ln w="412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a:extLst>
              <a:ext uri="{FF2B5EF4-FFF2-40B4-BE49-F238E27FC236}">
                <a16:creationId xmlns:a16="http://schemas.microsoft.com/office/drawing/2014/main" id="{3FCE7BDE-2859-9B66-7813-ED5697FABB00}"/>
              </a:ext>
            </a:extLst>
          </p:cNvPr>
          <p:cNvSpPr txBox="1"/>
          <p:nvPr/>
        </p:nvSpPr>
        <p:spPr>
          <a:xfrm>
            <a:off x="8074422" y="18728685"/>
            <a:ext cx="4357289" cy="1754326"/>
          </a:xfrm>
          <a:prstGeom prst="rect">
            <a:avLst/>
          </a:prstGeom>
          <a:noFill/>
        </p:spPr>
        <p:txBody>
          <a:bodyPr wrap="square" rtlCol="0">
            <a:spAutoFit/>
          </a:bodyPr>
          <a:lstStyle/>
          <a:p>
            <a:r>
              <a:rPr lang="en-CA" sz="3600" dirty="0">
                <a:solidFill>
                  <a:schemeClr val="bg2">
                    <a:lumMod val="50000"/>
                  </a:schemeClr>
                </a:solidFill>
              </a:rPr>
              <a:t>InternImage XL Cascade is used to perform detections</a:t>
            </a:r>
          </a:p>
        </p:txBody>
      </p:sp>
      <p:sp>
        <p:nvSpPr>
          <p:cNvPr id="28" name="TextBox 27">
            <a:extLst>
              <a:ext uri="{FF2B5EF4-FFF2-40B4-BE49-F238E27FC236}">
                <a16:creationId xmlns:a16="http://schemas.microsoft.com/office/drawing/2014/main" id="{5A01D7FB-8C9E-646E-DA44-0BCFE18FDFD9}"/>
              </a:ext>
            </a:extLst>
          </p:cNvPr>
          <p:cNvSpPr txBox="1"/>
          <p:nvPr/>
        </p:nvSpPr>
        <p:spPr>
          <a:xfrm>
            <a:off x="8070071" y="21064096"/>
            <a:ext cx="4357289" cy="1754326"/>
          </a:xfrm>
          <a:prstGeom prst="rect">
            <a:avLst/>
          </a:prstGeom>
          <a:noFill/>
        </p:spPr>
        <p:txBody>
          <a:bodyPr wrap="square" rtlCol="0">
            <a:spAutoFit/>
          </a:bodyPr>
          <a:lstStyle/>
          <a:p>
            <a:r>
              <a:rPr lang="en-CA" sz="3600" dirty="0">
                <a:solidFill>
                  <a:schemeClr val="bg2">
                    <a:lumMod val="50000"/>
                  </a:schemeClr>
                </a:solidFill>
              </a:rPr>
              <a:t>Byte Track </a:t>
            </a:r>
          </a:p>
          <a:p>
            <a:r>
              <a:rPr lang="en-CA" sz="3600" dirty="0">
                <a:solidFill>
                  <a:schemeClr val="bg2">
                    <a:lumMod val="50000"/>
                  </a:schemeClr>
                </a:solidFill>
              </a:rPr>
              <a:t>Is used for multiple object tracking</a:t>
            </a:r>
          </a:p>
        </p:txBody>
      </p:sp>
      <p:sp>
        <p:nvSpPr>
          <p:cNvPr id="30" name="TextBox 29">
            <a:extLst>
              <a:ext uri="{FF2B5EF4-FFF2-40B4-BE49-F238E27FC236}">
                <a16:creationId xmlns:a16="http://schemas.microsoft.com/office/drawing/2014/main" id="{777B38F2-81F6-0418-5DA6-BA1DE182C579}"/>
              </a:ext>
            </a:extLst>
          </p:cNvPr>
          <p:cNvSpPr txBox="1"/>
          <p:nvPr/>
        </p:nvSpPr>
        <p:spPr>
          <a:xfrm>
            <a:off x="29918303" y="24971051"/>
            <a:ext cx="10969054" cy="1162642"/>
          </a:xfrm>
          <a:prstGeom prst="rect">
            <a:avLst/>
          </a:prstGeom>
          <a:noFill/>
        </p:spPr>
        <p:txBody>
          <a:bodyPr wrap="square" rtlCol="0">
            <a:spAutoFit/>
          </a:bodyPr>
          <a:lstStyle/>
          <a:p>
            <a:r>
              <a:rPr lang="en-US" sz="6768" b="1" dirty="0">
                <a:solidFill>
                  <a:srgbClr val="02558C"/>
                </a:solidFill>
              </a:rPr>
              <a:t>▻ Conclusion</a:t>
            </a:r>
          </a:p>
        </p:txBody>
      </p:sp>
      <p:pic>
        <p:nvPicPr>
          <p:cNvPr id="37" name="Picture 36" descr="A table with numbers and symbols&#10;&#10;Description automatically generated">
            <a:extLst>
              <a:ext uri="{FF2B5EF4-FFF2-40B4-BE49-F238E27FC236}">
                <a16:creationId xmlns:a16="http://schemas.microsoft.com/office/drawing/2014/main" id="{B764C3C2-86F5-CBEC-D48F-054C7BA0F089}"/>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1654257" y="19721208"/>
            <a:ext cx="9704265" cy="4440101"/>
          </a:xfrm>
          <a:prstGeom prst="rect">
            <a:avLst/>
          </a:prstGeom>
        </p:spPr>
      </p:pic>
      <p:sp>
        <p:nvSpPr>
          <p:cNvPr id="53" name="TextBox 52">
            <a:extLst>
              <a:ext uri="{FF2B5EF4-FFF2-40B4-BE49-F238E27FC236}">
                <a16:creationId xmlns:a16="http://schemas.microsoft.com/office/drawing/2014/main" id="{B0412CA8-70FE-5E3D-343F-BDA079DB3E64}"/>
              </a:ext>
            </a:extLst>
          </p:cNvPr>
          <p:cNvSpPr txBox="1"/>
          <p:nvPr/>
        </p:nvSpPr>
        <p:spPr>
          <a:xfrm>
            <a:off x="31771227" y="17531969"/>
            <a:ext cx="10125516" cy="646331"/>
          </a:xfrm>
          <a:prstGeom prst="rect">
            <a:avLst/>
          </a:prstGeom>
          <a:noFill/>
        </p:spPr>
        <p:txBody>
          <a:bodyPr wrap="square" rtlCol="0">
            <a:spAutoFit/>
          </a:bodyPr>
          <a:lstStyle/>
          <a:p>
            <a:r>
              <a:rPr lang="en-CA" sz="3600" dirty="0">
                <a:solidFill>
                  <a:schemeClr val="bg2">
                    <a:lumMod val="50000"/>
                  </a:schemeClr>
                </a:solidFill>
              </a:rPr>
              <a:t>Heatmap of estimated densities for each movement</a:t>
            </a:r>
          </a:p>
        </p:txBody>
      </p:sp>
      <p:sp>
        <p:nvSpPr>
          <p:cNvPr id="54" name="TextBox 53">
            <a:extLst>
              <a:ext uri="{FF2B5EF4-FFF2-40B4-BE49-F238E27FC236}">
                <a16:creationId xmlns:a16="http://schemas.microsoft.com/office/drawing/2014/main" id="{2CD3B932-C8B8-EB0D-C837-93D4D086136C}"/>
              </a:ext>
            </a:extLst>
          </p:cNvPr>
          <p:cNvSpPr txBox="1"/>
          <p:nvPr/>
        </p:nvSpPr>
        <p:spPr>
          <a:xfrm>
            <a:off x="31507604" y="24237266"/>
            <a:ext cx="10389139" cy="646331"/>
          </a:xfrm>
          <a:prstGeom prst="rect">
            <a:avLst/>
          </a:prstGeom>
          <a:noFill/>
        </p:spPr>
        <p:txBody>
          <a:bodyPr wrap="square" rtlCol="0">
            <a:spAutoFit/>
          </a:bodyPr>
          <a:lstStyle/>
          <a:p>
            <a:r>
              <a:rPr lang="en-CA" sz="3600" dirty="0">
                <a:solidFill>
                  <a:schemeClr val="bg2">
                    <a:lumMod val="50000"/>
                  </a:schemeClr>
                </a:solidFill>
              </a:rPr>
              <a:t>Classification percent error on Region of York Dataset.</a:t>
            </a:r>
          </a:p>
        </p:txBody>
      </p:sp>
      <p:sp>
        <p:nvSpPr>
          <p:cNvPr id="55" name="TextBox 54">
            <a:extLst>
              <a:ext uri="{FF2B5EF4-FFF2-40B4-BE49-F238E27FC236}">
                <a16:creationId xmlns:a16="http://schemas.microsoft.com/office/drawing/2014/main" id="{62FE4606-07C3-7E0C-573F-BF4E2B29344F}"/>
              </a:ext>
            </a:extLst>
          </p:cNvPr>
          <p:cNvSpPr txBox="1"/>
          <p:nvPr/>
        </p:nvSpPr>
        <p:spPr>
          <a:xfrm>
            <a:off x="30222581" y="26152192"/>
            <a:ext cx="13222808" cy="2862322"/>
          </a:xfrm>
          <a:prstGeom prst="rect">
            <a:avLst/>
          </a:prstGeom>
          <a:noFill/>
        </p:spPr>
        <p:txBody>
          <a:bodyPr wrap="square" rtlCol="0">
            <a:spAutoFit/>
          </a:bodyPr>
          <a:lstStyle/>
          <a:p>
            <a:pPr algn="just"/>
            <a:r>
              <a:rPr lang="en-US" altLang="zh-CN" sz="4500" dirty="0"/>
              <a:t>Utilizing 3D reasoning enhances distance measurement accuracy and facilitates the integration of multi-sensory data through conversion into a standardized real-world 3D coordinate system.</a:t>
            </a:r>
          </a:p>
        </p:txBody>
      </p:sp>
      <p:sp>
        <p:nvSpPr>
          <p:cNvPr id="56" name="TextBox 55">
            <a:extLst>
              <a:ext uri="{FF2B5EF4-FFF2-40B4-BE49-F238E27FC236}">
                <a16:creationId xmlns:a16="http://schemas.microsoft.com/office/drawing/2014/main" id="{1207515E-DBAD-7E05-C061-053BEDB38477}"/>
              </a:ext>
            </a:extLst>
          </p:cNvPr>
          <p:cNvSpPr txBox="1"/>
          <p:nvPr/>
        </p:nvSpPr>
        <p:spPr>
          <a:xfrm>
            <a:off x="29918303" y="29120467"/>
            <a:ext cx="10969054" cy="1162642"/>
          </a:xfrm>
          <a:prstGeom prst="rect">
            <a:avLst/>
          </a:prstGeom>
          <a:noFill/>
        </p:spPr>
        <p:txBody>
          <a:bodyPr wrap="square" rtlCol="0">
            <a:spAutoFit/>
          </a:bodyPr>
          <a:lstStyle/>
          <a:p>
            <a:r>
              <a:rPr lang="en-US" sz="6768" b="1" dirty="0">
                <a:solidFill>
                  <a:srgbClr val="02558C"/>
                </a:solidFill>
              </a:rPr>
              <a:t>▻ References</a:t>
            </a:r>
          </a:p>
        </p:txBody>
      </p:sp>
      <p:sp>
        <p:nvSpPr>
          <p:cNvPr id="57" name="TextBox 56">
            <a:extLst>
              <a:ext uri="{FF2B5EF4-FFF2-40B4-BE49-F238E27FC236}">
                <a16:creationId xmlns:a16="http://schemas.microsoft.com/office/drawing/2014/main" id="{92B3B337-CFE5-F76B-C94A-63F878684257}"/>
              </a:ext>
            </a:extLst>
          </p:cNvPr>
          <p:cNvSpPr txBox="1"/>
          <p:nvPr/>
        </p:nvSpPr>
        <p:spPr>
          <a:xfrm>
            <a:off x="30222581" y="30180177"/>
            <a:ext cx="13222808" cy="1938992"/>
          </a:xfrm>
          <a:prstGeom prst="rect">
            <a:avLst/>
          </a:prstGeom>
          <a:noFill/>
        </p:spPr>
        <p:txBody>
          <a:bodyPr wrap="square" rtlCol="0">
            <a:spAutoFit/>
          </a:bodyPr>
          <a:lstStyle/>
          <a:p>
            <a:pPr algn="just"/>
            <a:r>
              <a:rPr lang="en-US" altLang="zh-CN" sz="4000" dirty="0"/>
              <a:t>K. Bhargava, S. Pakdamansavoji,  B. </a:t>
            </a:r>
            <a:r>
              <a:rPr lang="en-US" altLang="zh-CN" sz="4000" dirty="0" err="1"/>
              <a:t>Abdulhai</a:t>
            </a:r>
            <a:r>
              <a:rPr lang="en-US" altLang="zh-CN" sz="4000" dirty="0"/>
              <a:t>, J. H. Elder, and S. L. </a:t>
            </a:r>
            <a:r>
              <a:rPr lang="en-US" altLang="zh-CN" sz="4000" dirty="0" err="1"/>
              <a:t>Waslander</a:t>
            </a:r>
            <a:r>
              <a:rPr lang="en-US" altLang="zh-CN" sz="4000" dirty="0"/>
              <a:t>, "Intersection traffic dataset," in Proc. IEEE/CVF Conf. </a:t>
            </a:r>
            <a:r>
              <a:rPr lang="en-US" altLang="zh-CN" sz="4000" dirty="0" err="1"/>
              <a:t>Comput</a:t>
            </a:r>
            <a:r>
              <a:rPr lang="en-US" altLang="zh-CN" sz="4000" dirty="0"/>
              <a:t>. Vis. Pattern </a:t>
            </a:r>
            <a:r>
              <a:rPr lang="en-US" altLang="zh-CN" sz="4000" dirty="0" err="1"/>
              <a:t>Recognit</a:t>
            </a:r>
            <a:r>
              <a:rPr lang="en-US" altLang="zh-CN" sz="4000" dirty="0"/>
              <a:t>. (CVPR), 2024.</a:t>
            </a:r>
          </a:p>
        </p:txBody>
      </p:sp>
    </p:spTree>
    <p:extLst>
      <p:ext uri="{BB962C8B-B14F-4D97-AF65-F5344CB8AC3E}">
        <p14:creationId xmlns:p14="http://schemas.microsoft.com/office/powerpoint/2010/main" val="10989703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3599</TotalTime>
  <Words>354</Words>
  <Application>Microsoft Macintosh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等线</vt:lpstr>
      <vt:lpstr>Arial</vt:lpstr>
      <vt:lpstr>Calibri</vt:lpstr>
      <vt:lpstr>Calibri Light</vt:lpstr>
      <vt:lpstr>Wingdings</vt:lpstr>
      <vt:lpstr>Office Theme</vt:lpstr>
      <vt:lpstr>3D Multi-Camera Reasoning for Movement Turn Counts at Intersections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Repulsion Loss: Detecting Pedestrians in a Crowd</dc:title>
  <dc:creator>Name</dc:creator>
  <cp:lastModifiedBy>Sajjad Pakdamansavoji</cp:lastModifiedBy>
  <cp:revision>136</cp:revision>
  <dcterms:created xsi:type="dcterms:W3CDTF">2018-06-08T11:27:34Z</dcterms:created>
  <dcterms:modified xsi:type="dcterms:W3CDTF">2024-05-24T15:03:16Z</dcterms:modified>
</cp:coreProperties>
</file>

<file path=docProps/thumbnail.jpeg>
</file>